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61" r:id="rId5"/>
    <p:sldId id="262" r:id="rId6"/>
    <p:sldId id="268" r:id="rId7"/>
    <p:sldId id="269" r:id="rId8"/>
    <p:sldId id="272" r:id="rId9"/>
    <p:sldId id="277" r:id="rId10"/>
    <p:sldId id="273" r:id="rId11"/>
    <p:sldId id="279" r:id="rId12"/>
    <p:sldId id="280" r:id="rId13"/>
    <p:sldId id="274" r:id="rId14"/>
    <p:sldId id="275" r:id="rId15"/>
    <p:sldId id="276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27CBE2-0209-4621-9653-1CECF134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2781969"/>
          </a:xfrm>
        </p:spPr>
        <p:txBody>
          <a:bodyPr/>
          <a:lstStyle/>
          <a:p>
            <a:pPr algn="ctr"/>
            <a:r>
              <a:rPr lang="he-IL" sz="8000" dirty="0"/>
              <a:t>המסע לפולין</a:t>
            </a:r>
            <a:br>
              <a:rPr lang="he-IL" sz="8000" dirty="0"/>
            </a:br>
            <a:r>
              <a:rPr lang="he-IL" sz="8000" dirty="0" err="1"/>
              <a:t>תש"ף</a:t>
            </a:r>
            <a:br>
              <a:rPr lang="he-IL" sz="8000" dirty="0"/>
            </a:br>
            <a:r>
              <a:rPr lang="he-IL" sz="8000" dirty="0"/>
              <a:t>תיכון "אחד העם"</a:t>
            </a:r>
          </a:p>
        </p:txBody>
      </p:sp>
    </p:spTree>
    <p:extLst>
      <p:ext uri="{BB962C8B-B14F-4D97-AF65-F5344CB8AC3E}">
        <p14:creationId xmlns:p14="http://schemas.microsoft.com/office/powerpoint/2010/main" val="189444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000931-3115-46BB-AEFB-DCDD71C5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8000" dirty="0"/>
              <a:t>ההכנה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5B6F4C-A953-48B0-B4C8-E7A5E2C0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685800"/>
            <a:ext cx="7192087" cy="5963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>
                <a:solidFill>
                  <a:schemeClr val="accent2">
                    <a:lumMod val="75000"/>
                  </a:schemeClr>
                </a:solidFill>
                <a:latin typeface="Alef"/>
              </a:rPr>
              <a:t>מתקיים בארבעה מישורים:</a:t>
            </a:r>
          </a:p>
          <a:p>
            <a:pPr marL="0" indent="0">
              <a:buNone/>
            </a:pPr>
            <a:r>
              <a:rPr lang="he-IL" sz="4000" dirty="0">
                <a:solidFill>
                  <a:schemeClr val="accent2">
                    <a:lumMod val="75000"/>
                  </a:schemeClr>
                </a:solidFill>
                <a:latin typeface="Alef"/>
              </a:rPr>
              <a:t>• הכנה עיונית</a:t>
            </a:r>
          </a:p>
          <a:p>
            <a:pPr marL="0" indent="0">
              <a:buNone/>
            </a:pPr>
            <a:r>
              <a:rPr lang="he-IL" sz="4000" dirty="0">
                <a:solidFill>
                  <a:schemeClr val="accent2">
                    <a:lumMod val="75000"/>
                  </a:schemeClr>
                </a:solidFill>
                <a:latin typeface="Alef"/>
              </a:rPr>
              <a:t>• הכנה חברתית-רגשית</a:t>
            </a:r>
          </a:p>
          <a:p>
            <a:pPr marL="0" indent="0">
              <a:buNone/>
            </a:pPr>
            <a:r>
              <a:rPr lang="he-IL" sz="4000" dirty="0">
                <a:solidFill>
                  <a:schemeClr val="accent2">
                    <a:lumMod val="75000"/>
                  </a:schemeClr>
                </a:solidFill>
                <a:latin typeface="Alef"/>
              </a:rPr>
              <a:t>• הכנה ארגונית-ביטחונית</a:t>
            </a:r>
          </a:p>
          <a:p>
            <a:pPr marL="0" indent="0">
              <a:buNone/>
            </a:pPr>
            <a:r>
              <a:rPr lang="he-IL" sz="4000" dirty="0">
                <a:solidFill>
                  <a:schemeClr val="accent2">
                    <a:lumMod val="75000"/>
                  </a:schemeClr>
                </a:solidFill>
                <a:latin typeface="Alef"/>
              </a:rPr>
              <a:t>• "השיבה הביתה" – פעילות חינוכית לעיבוד חוויות המסע</a:t>
            </a:r>
          </a:p>
          <a:p>
            <a:pPr marL="0" indent="0">
              <a:buNone/>
            </a:pPr>
            <a:endParaRPr lang="he-IL" sz="4000" dirty="0">
              <a:solidFill>
                <a:srgbClr val="333333"/>
              </a:solidFill>
              <a:latin typeface="Alef"/>
            </a:endParaRPr>
          </a:p>
          <a:p>
            <a:pPr marL="0" indent="0">
              <a:buNone/>
            </a:pPr>
            <a:endParaRPr lang="he-IL" sz="3200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A465961-3C4B-451E-B16D-F4CC8417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423160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48CF7BD-0BE1-4D36-A590-6184F3B8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314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000931-3115-46BB-AEFB-DCDD71C5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8000" dirty="0"/>
              <a:t>ההכנה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5B6F4C-A953-48B0-B4C8-E7A5E2C0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685800"/>
            <a:ext cx="7192087" cy="59634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תלמיד </a:t>
            </a:r>
            <a:r>
              <a:rPr lang="he-IL" sz="4000" dirty="0" err="1">
                <a:solidFill>
                  <a:srgbClr val="333333"/>
                </a:solidFill>
                <a:latin typeface="Alef"/>
              </a:rPr>
              <a:t>מחוייב</a:t>
            </a:r>
            <a:r>
              <a:rPr lang="he-IL" sz="4000" dirty="0">
                <a:solidFill>
                  <a:srgbClr val="333333"/>
                </a:solidFill>
                <a:latin typeface="Alef"/>
              </a:rPr>
              <a:t> ב40 שעות הכנה</a:t>
            </a:r>
          </a:p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ההכנה כוללת:</a:t>
            </a:r>
          </a:p>
          <a:p>
            <a:pPr marL="742950" indent="-742950">
              <a:buAutoNum type="arabicPeriod"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הצגה</a:t>
            </a:r>
          </a:p>
          <a:p>
            <a:pPr marL="742950" indent="-742950">
              <a:buAutoNum type="arabicPeriod"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ביקור יד ושם</a:t>
            </a:r>
          </a:p>
          <a:p>
            <a:pPr marL="742950" indent="-742950">
              <a:buAutoNum type="arabicPeriod"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ביקור במכון משואה</a:t>
            </a:r>
          </a:p>
          <a:p>
            <a:pPr marL="742950" indent="-742950">
              <a:buAutoNum type="arabicPeriod"/>
            </a:pPr>
            <a:r>
              <a:rPr lang="he-IL" sz="4700" dirty="0">
                <a:solidFill>
                  <a:srgbClr val="333333"/>
                </a:solidFill>
                <a:latin typeface="Alef"/>
              </a:rPr>
              <a:t>6</a:t>
            </a:r>
            <a:r>
              <a:rPr lang="he-IL" sz="4000" dirty="0">
                <a:solidFill>
                  <a:srgbClr val="333333"/>
                </a:solidFill>
                <a:latin typeface="Alef"/>
              </a:rPr>
              <a:t> מפגשי הכנה </a:t>
            </a:r>
            <a:r>
              <a:rPr lang="he-IL" sz="4000" dirty="0" err="1">
                <a:solidFill>
                  <a:srgbClr val="333333"/>
                </a:solidFill>
                <a:latin typeface="Alef"/>
              </a:rPr>
              <a:t>סדנאיים</a:t>
            </a:r>
            <a:r>
              <a:rPr lang="he-IL" sz="4000" dirty="0">
                <a:solidFill>
                  <a:srgbClr val="333333"/>
                </a:solidFill>
                <a:latin typeface="Alef"/>
              </a:rPr>
              <a:t>: יועצות, מדריכים, מורים מלווים</a:t>
            </a:r>
          </a:p>
          <a:p>
            <a:pPr marL="742950" indent="-742950">
              <a:buAutoNum type="arabicPeriod"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תדרוך קב"ט</a:t>
            </a:r>
          </a:p>
          <a:p>
            <a:pPr marL="742950" indent="-742950">
              <a:buAutoNum type="arabicPeriod"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מפגשי הכנה לטקסים</a:t>
            </a:r>
          </a:p>
          <a:p>
            <a:pPr marL="742950" indent="-742950">
              <a:buAutoNum type="arabicPeriod"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ערב יציאה למסע ביחד עם ההורים</a:t>
            </a:r>
          </a:p>
          <a:p>
            <a:pPr marL="0" indent="0">
              <a:buNone/>
            </a:pPr>
            <a:r>
              <a:rPr lang="he-IL" sz="4000" b="1" dirty="0">
                <a:solidFill>
                  <a:srgbClr val="333333"/>
                </a:solidFill>
                <a:latin typeface="Alef"/>
              </a:rPr>
              <a:t>לא ניתן להיעדר או לאחר לאף מפגש ע"פ חוזר מנכ"ל</a:t>
            </a:r>
          </a:p>
          <a:p>
            <a:pPr marL="0" indent="0">
              <a:buNone/>
            </a:pPr>
            <a:endParaRPr lang="he-IL" sz="4000" dirty="0">
              <a:solidFill>
                <a:srgbClr val="333333"/>
              </a:solidFill>
              <a:latin typeface="Alef"/>
            </a:endParaRPr>
          </a:p>
          <a:p>
            <a:pPr marL="0" indent="0">
              <a:buNone/>
            </a:pPr>
            <a:endParaRPr lang="he-IL" sz="3200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A465961-3C4B-451E-B16D-F4CC8417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423160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48CF7BD-0BE1-4D36-A590-6184F3B8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949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000931-3115-46BB-AEFB-DCDD71C5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93" y="337930"/>
            <a:ext cx="2989691" cy="2423160"/>
          </a:xfrm>
        </p:spPr>
        <p:txBody>
          <a:bodyPr>
            <a:noAutofit/>
          </a:bodyPr>
          <a:lstStyle/>
          <a:p>
            <a:pPr algn="ctr"/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r>
              <a:rPr lang="he-IL" sz="5400" dirty="0">
                <a:solidFill>
                  <a:srgbClr val="333333"/>
                </a:solidFill>
                <a:latin typeface="Alef"/>
              </a:rPr>
              <a:t>הרכב המשלחת</a:t>
            </a:r>
            <a:br>
              <a:rPr lang="he-IL" sz="5400" dirty="0">
                <a:solidFill>
                  <a:srgbClr val="333333"/>
                </a:solidFill>
                <a:latin typeface="Alef"/>
              </a:rPr>
            </a:br>
            <a:endParaRPr lang="he-IL" sz="54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5B6F4C-A953-48B0-B4C8-E7A5E2C0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685800"/>
            <a:ext cx="7192087" cy="5963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אל המשלחת יצטרפו:</a:t>
            </a:r>
          </a:p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• מחנכים מלווים</a:t>
            </a:r>
          </a:p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• מדריכת קבוצה (ומדריך פולני)</a:t>
            </a:r>
          </a:p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• ראש משלחת</a:t>
            </a:r>
          </a:p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• רופא- </a:t>
            </a:r>
          </a:p>
          <a:p>
            <a:pPr marL="0" indent="0">
              <a:buNone/>
            </a:pPr>
            <a:r>
              <a:rPr lang="he-IL" sz="4000" dirty="0">
                <a:solidFill>
                  <a:srgbClr val="333333"/>
                </a:solidFill>
                <a:latin typeface="Alef"/>
              </a:rPr>
              <a:t>• אנשי בטחון</a:t>
            </a:r>
          </a:p>
          <a:p>
            <a:pPr marL="0" indent="0">
              <a:buNone/>
            </a:pPr>
            <a:endParaRPr lang="he-IL" sz="3200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A465961-3C4B-451E-B16D-F4CC8417A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423160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48CF7BD-0BE1-4D36-A590-6184F3B8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46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8BFBEF-C904-4908-93F6-364D015C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/>
              <a:t>דמות מלווה מסע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6C97E26-A9BF-4053-8712-ACB2473F5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3200" dirty="0"/>
              <a:t>כל תלמיד יחווה את המסע גם דרך עיניים של דמות רלוונטית למסע:</a:t>
            </a:r>
          </a:p>
          <a:p>
            <a:pPr marL="0" indent="0">
              <a:buNone/>
            </a:pPr>
            <a:r>
              <a:rPr lang="he-IL" sz="3200" dirty="0"/>
              <a:t>דמויות אשר סיפורן שזור בסיפור המסע</a:t>
            </a:r>
          </a:p>
          <a:p>
            <a:r>
              <a:rPr lang="he-IL" sz="3200" dirty="0"/>
              <a:t>התלמיד\ה יקבלו שם של דמות ומידע בסיסי אודותיו</a:t>
            </a:r>
          </a:p>
          <a:p>
            <a:r>
              <a:rPr lang="he-IL" sz="3200" dirty="0"/>
              <a:t>יצאו לחקור על הדמות ופעלה, הדילמות המלוות דמות זו</a:t>
            </a:r>
          </a:p>
          <a:p>
            <a:r>
              <a:rPr lang="he-IL" sz="3200" dirty="0"/>
              <a:t>במהלך המסע יציגו הדרכה בת 10-15 דק' אודות הדמות באתר הרלוונטי</a:t>
            </a:r>
          </a:p>
          <a:p>
            <a:r>
              <a:rPr lang="he-IL" sz="3200" dirty="0"/>
              <a:t>ניתן לבחור דמות משפחתית כחלופה לדמות ממאגר בית הספר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2C7D56F-13F9-42F7-9746-9B2E2522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2331625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E68B7BF-FF88-4BE5-B5B9-8D344856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650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00BA10-8395-4F41-A5A9-8FCD7209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/>
              <a:t>מי מועמד לצאת למסע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1FD7638-5560-4A34-9175-90D6DC55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685800"/>
            <a:ext cx="7107936" cy="6172200"/>
          </a:xfrm>
        </p:spPr>
        <p:txBody>
          <a:bodyPr>
            <a:normAutofit/>
          </a:bodyPr>
          <a:lstStyle/>
          <a:p>
            <a:r>
              <a:rPr lang="he-IL" sz="2800" dirty="0"/>
              <a:t>תלמיד אשר מוצא </a:t>
            </a:r>
            <a:r>
              <a:rPr lang="he-IL" sz="2800" dirty="0" err="1"/>
              <a:t>עיניין</a:t>
            </a:r>
            <a:r>
              <a:rPr lang="he-IL" sz="2800" dirty="0"/>
              <a:t> עמוק בנושא השואה וההיסטוריה היהודית</a:t>
            </a:r>
          </a:p>
          <a:p>
            <a:r>
              <a:rPr lang="he-IL" sz="2800" dirty="0"/>
              <a:t>תלמיד המוכן למסע לימודי</a:t>
            </a:r>
          </a:p>
          <a:p>
            <a:r>
              <a:rPr lang="he-IL" sz="2800" dirty="0"/>
              <a:t>תלמיד אשר מגלה התנהגות למופת בשגרת בית הספר- ציון התנהגות טובה מאוד בתעודת סיום י' ובמחצית א' כתה י"א</a:t>
            </a:r>
          </a:p>
          <a:p>
            <a:r>
              <a:rPr lang="he-IL" sz="2800" dirty="0"/>
              <a:t>תלמיד שסיים את חובותיו לשעות מעורבות חברתית </a:t>
            </a:r>
          </a:p>
          <a:p>
            <a:r>
              <a:rPr lang="he-IL" sz="2800" dirty="0"/>
              <a:t>תלמיד אשר עומד באישור רפואי מבוקש</a:t>
            </a:r>
          </a:p>
          <a:p>
            <a:r>
              <a:rPr lang="he-IL" sz="2800" dirty="0"/>
              <a:t>תלמיד אשר עומד בכל תהליך ההכנה ללא חריגה קטנה כגדולה</a:t>
            </a:r>
          </a:p>
          <a:p>
            <a:r>
              <a:rPr lang="he-IL" sz="2400" b="1" dirty="0"/>
              <a:t>בכל מקרה, </a:t>
            </a:r>
            <a:r>
              <a:rPr lang="he-IL" sz="2400" b="1" u="sng" dirty="0">
                <a:solidFill>
                  <a:srgbClr val="FF0000"/>
                </a:solidFill>
              </a:rPr>
              <a:t>כל תלמיד רשום הוא בגדר "יוצא על תנאי" עד למועד הנסיעה</a:t>
            </a:r>
            <a:r>
              <a:rPr lang="he-IL" sz="2400" b="1" dirty="0">
                <a:solidFill>
                  <a:srgbClr val="FF0000"/>
                </a:solidFill>
              </a:rPr>
              <a:t>, ויציאתו מותנית בתנאים שהוצגו לו מבעוד מועד, בהתנהגותו לאורך השנה ובתפקוד שלו במהלך ההכנה למסע!</a:t>
            </a:r>
            <a:endParaRPr lang="he-IL" sz="2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B99020F-D2A1-43F9-BE0D-DCB4EA90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423160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2015CFC-ADF9-410C-BE3C-CD3CC5CF7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695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4AEF94-2B60-41C4-98FF-2BEF23C3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400" dirty="0"/>
              <a:t>חלוקה לאוטובוסים וקבוצות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07D08A-1EF2-4E6E-92A5-4290F40F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5400" dirty="0"/>
              <a:t>החלוקה לאוטובוסים נעשית ע"פ שיקול בית הספר</a:t>
            </a:r>
          </a:p>
          <a:p>
            <a:r>
              <a:rPr lang="he-IL" sz="5400" dirty="0"/>
              <a:t>בכל מקרה כל תלמיד יוצא בקבוצה אליה </a:t>
            </a:r>
            <a:r>
              <a:rPr lang="he-IL" sz="5400"/>
              <a:t>משתייכת כיתתו </a:t>
            </a:r>
            <a:r>
              <a:rPr lang="he-IL" sz="5400" dirty="0"/>
              <a:t>בלבד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D1B6A67-683E-4A38-9E4C-22F5EF8E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423160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38A94E7-1915-4BA8-9BBD-7C29F6C04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31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8E9B62-706C-4D33-B934-E159A1A7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6600" dirty="0"/>
              <a:t>הרישום- נהלים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C615C1-FC7C-4D59-9CE0-AA8F0EBA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מילוי טפסים:</a:t>
            </a:r>
          </a:p>
          <a:p>
            <a:r>
              <a:rPr lang="he-IL" dirty="0"/>
              <a:t>1 נוהל התנהגות</a:t>
            </a:r>
          </a:p>
          <a:p>
            <a:r>
              <a:rPr lang="he-IL" dirty="0"/>
              <a:t>2 הצהרה והתחייבות</a:t>
            </a:r>
          </a:p>
          <a:p>
            <a:r>
              <a:rPr lang="he-IL" dirty="0"/>
              <a:t>3 הצהרת בריאות</a:t>
            </a:r>
          </a:p>
          <a:p>
            <a:r>
              <a:rPr lang="he-IL" dirty="0"/>
              <a:t>4 אישור יציאה לסיורי הכנה</a:t>
            </a:r>
          </a:p>
          <a:p>
            <a:r>
              <a:rPr lang="he-IL" dirty="0"/>
              <a:t>5 טופס הרשמה ותשלומים</a:t>
            </a:r>
          </a:p>
          <a:p>
            <a:endParaRPr lang="he-IL" dirty="0"/>
          </a:p>
          <a:p>
            <a:r>
              <a:rPr lang="he-IL" dirty="0"/>
              <a:t>העברת תשלום לגזברות על תהליך ההכנה 400 ₪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העברת תשלום לחברת הנסיעות: עלות 4600 שח</a:t>
            </a:r>
          </a:p>
          <a:p>
            <a:r>
              <a:rPr lang="he-IL" dirty="0"/>
              <a:t>מלגות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B7F6D1A-5316-45D4-8810-7E270A91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331625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6E2307F-0C41-4549-A710-4974ADD1E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637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8E9B62-706C-4D33-B934-E159A1A7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6600" dirty="0"/>
              <a:t>התשלום כולל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C615C1-FC7C-4D59-9CE0-AA8F0EBA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78904"/>
            <a:ext cx="7931426" cy="6520070"/>
          </a:xfrm>
        </p:spPr>
        <p:txBody>
          <a:bodyPr>
            <a:normAutofit/>
          </a:bodyPr>
          <a:lstStyle/>
          <a:p>
            <a:r>
              <a:rPr lang="he-IL" b="1" dirty="0"/>
              <a:t>טיסה תל אביב-פולין-תל אביב, כולל מס נמל, מס בטחון והיטל דלק.</a:t>
            </a:r>
          </a:p>
          <a:p>
            <a:r>
              <a:rPr lang="he-IL" b="1" dirty="0"/>
              <a:t>6 לילות לינה בזוגות במלונות רמת תיירות גבוהה</a:t>
            </a:r>
          </a:p>
          <a:p>
            <a:r>
              <a:rPr lang="he-IL" b="1" dirty="0"/>
              <a:t>ארוחות: בוקר במלון, צהריים ארוזה, ערב חמה במלון</a:t>
            </a:r>
          </a:p>
          <a:p>
            <a:r>
              <a:rPr lang="he-IL" b="1" dirty="0"/>
              <a:t>מים </a:t>
            </a:r>
            <a:r>
              <a:rPr lang="he-IL" b="1" dirty="0" err="1"/>
              <a:t>מינראלים</a:t>
            </a:r>
            <a:r>
              <a:rPr lang="he-IL" b="1" dirty="0"/>
              <a:t> לאורך כל המסע- חופשי</a:t>
            </a:r>
          </a:p>
          <a:p>
            <a:r>
              <a:rPr lang="he-IL" b="1" dirty="0"/>
              <a:t>• מדריך ישראלי לכל אוטובוס – מאושר להדרכה על ידי משרד החינוך ובתאום עם בית הספר. ומדריך פולני דובר</a:t>
            </a:r>
          </a:p>
          <a:p>
            <a:r>
              <a:rPr lang="he-IL" b="1" dirty="0"/>
              <a:t>אנגלית.</a:t>
            </a:r>
          </a:p>
          <a:p>
            <a:r>
              <a:rPr lang="he-IL" b="1" dirty="0"/>
              <a:t>• ביטוח רפואי ומטען כולל היטס – כולל ביטוח תאונות דרכים בחו"ל.</a:t>
            </a:r>
          </a:p>
          <a:p>
            <a:pPr marL="0" indent="0">
              <a:buNone/>
            </a:pPr>
            <a:r>
              <a:rPr lang="he-IL" b="1" dirty="0"/>
              <a:t>• אוטובוסים צמודים לכל ימי הסיור, על פי מפרט משרד החינוך – אוטובוסים ממוזגים, כולל מתקן למים חמים, </a:t>
            </a:r>
            <a:r>
              <a:rPr lang="he-IL" b="1" dirty="0" err="1"/>
              <a:t>טלויזיה</a:t>
            </a:r>
            <a:r>
              <a:rPr lang="he-IL" b="1" dirty="0"/>
              <a:t> </a:t>
            </a:r>
            <a:r>
              <a:rPr lang="en-US" b="1" dirty="0"/>
              <a:t>DVD</a:t>
            </a:r>
            <a:r>
              <a:rPr lang="he-IL" b="1" dirty="0"/>
              <a:t>, </a:t>
            </a:r>
            <a:r>
              <a:rPr lang="en-US" b="1" dirty="0"/>
              <a:t>WIFI</a:t>
            </a:r>
            <a:endParaRPr lang="he-IL" b="1" dirty="0"/>
          </a:p>
          <a:p>
            <a:r>
              <a:rPr lang="he-IL" b="1" dirty="0"/>
              <a:t>• כניסות לכל האתרים במסלול.</a:t>
            </a:r>
          </a:p>
          <a:p>
            <a:r>
              <a:rPr lang="he-IL" b="1" dirty="0"/>
              <a:t>• ערב פולקלור כולל ארוחת ערב.</a:t>
            </a:r>
          </a:p>
          <a:p>
            <a:r>
              <a:rPr lang="he-IL" b="1" dirty="0"/>
              <a:t>• תעודת השתתפות וקפוצ'ון משלחת לכל תלמיד</a:t>
            </a:r>
          </a:p>
          <a:p>
            <a:r>
              <a:rPr lang="he-IL" b="1" dirty="0"/>
              <a:t>• קצין ביטחון ומורה מלווה מטעם משרד החינוך לפי הנחיות משרד החינוך.</a:t>
            </a:r>
          </a:p>
          <a:p>
            <a:r>
              <a:rPr lang="he-IL" b="1" dirty="0"/>
              <a:t>• טלפון סלולרי לכל ראש אוטובוס.</a:t>
            </a:r>
          </a:p>
          <a:p>
            <a:r>
              <a:rPr lang="he-IL" b="1" dirty="0"/>
              <a:t>• טיפים לכל נותני השירות.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B7F6D1A-5316-45D4-8810-7E270A91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331625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6E2307F-0C41-4549-A710-4974ADD1E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847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-ימים ארוכים, נסיעות ארוכות.</a:t>
            </a:r>
          </a:p>
          <a:p>
            <a:r>
              <a:rPr lang="he-IL" dirty="0"/>
              <a:t>עמידה בזמנים גם במהלך ההכנה . יכולת הקשבה ודיון במעגלי שיח . </a:t>
            </a:r>
          </a:p>
          <a:p>
            <a:r>
              <a:rPr lang="he-IL" dirty="0"/>
              <a:t>רכזת וקב"ט מחליטים איפה עוצרים. לעיתים צריך להתאפק. </a:t>
            </a:r>
          </a:p>
          <a:p>
            <a:r>
              <a:rPr lang="he-IL" dirty="0"/>
              <a:t>מזון- כלכלה מלאה, ארוחת בוקר בסביבות 6:30 ,צהריים ארוזה וערב חמה</a:t>
            </a:r>
          </a:p>
          <a:p>
            <a:r>
              <a:rPr lang="he-IL" dirty="0"/>
              <a:t>סיום יום בסביבות 22:00 לאחר סיכום ופעילות ערב . </a:t>
            </a:r>
          </a:p>
          <a:p>
            <a:r>
              <a:rPr lang="he-IL" dirty="0"/>
              <a:t>מיטב המדריכים</a:t>
            </a:r>
          </a:p>
          <a:p>
            <a:r>
              <a:rPr lang="he-IL" dirty="0" err="1"/>
              <a:t>בדר"כ</a:t>
            </a:r>
            <a:r>
              <a:rPr lang="he-IL" dirty="0"/>
              <a:t> פעם אחת זמן פנוי- לא מובטח </a:t>
            </a:r>
          </a:p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00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0EFE97-B4EA-49F6-9D20-009F4AD6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1" y="178904"/>
            <a:ext cx="9770165" cy="4566832"/>
          </a:xfrm>
        </p:spPr>
        <p:txBody>
          <a:bodyPr>
            <a:normAutofit fontScale="90000"/>
          </a:bodyPr>
          <a:lstStyle/>
          <a:p>
            <a:pPr algn="ctr"/>
            <a:br>
              <a:rPr lang="he-IL" dirty="0"/>
            </a:br>
            <a:r>
              <a:rPr lang="he-IL" dirty="0"/>
              <a:t>בין שבר להמשכיות-</a:t>
            </a:r>
            <a:br>
              <a:rPr lang="he-IL" dirty="0"/>
            </a:br>
            <a:r>
              <a:rPr lang="he-IL" dirty="0"/>
              <a:t>"...לזכור את העבר, לחיות את ההווה ,להאמין בעתיד" [אבא קובנר]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F7ACE7-EAFE-412F-BFA2-CF1272A3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5020055"/>
            <a:ext cx="10830708" cy="1569587"/>
          </a:xfrm>
        </p:spPr>
        <p:txBody>
          <a:bodyPr>
            <a:noAutofit/>
          </a:bodyPr>
          <a:lstStyle/>
          <a:p>
            <a:r>
              <a:rPr lang="he-IL" sz="4000" dirty="0"/>
              <a:t>המסע לפולין אמור להיות שיאו של תהליך חינוכי המבטא את החזון̈ הערכים הבית </a:t>
            </a:r>
            <a:r>
              <a:rPr lang="he-IL" sz="4000" dirty="0" err="1"/>
              <a:t>ספריים</a:t>
            </a:r>
            <a:r>
              <a:rPr lang="he-IL" sz="4000" dirty="0"/>
              <a:t>, את משמעות הקיומית לחיינו כיהודים וישראלים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224787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D1C48F-09F8-44E1-98CB-DD5C3A66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6600" dirty="0"/>
              <a:t>התהליך עד כה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9BD47C-AE44-4FD0-AD96-103C4955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685800"/>
            <a:ext cx="7107936" cy="5715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הגשת בקשה של בית הספר למנהלת פולין וקבלת תאריך יציאה למסע</a:t>
            </a:r>
          </a:p>
          <a:p>
            <a:pPr marL="457200" indent="-457200">
              <a:buAutoNum type="arabicPeriod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פניה לחברות נסיעה להגשת מועמדות למכרז "אחד העם"</a:t>
            </a:r>
          </a:p>
          <a:p>
            <a:pPr marL="457200" indent="-457200">
              <a:buAutoNum type="arabicPeriod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קיום מכרז בנוכחות נציגי ועדי הכתות בשכבה</a:t>
            </a:r>
          </a:p>
          <a:p>
            <a:pPr marL="457200" indent="-457200">
              <a:buAutoNum type="arabicPeriod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בחירת צוות הדרכה ומדריך מוביל</a:t>
            </a:r>
          </a:p>
          <a:p>
            <a:pPr marL="457200" indent="-457200">
              <a:buAutoNum type="arabicPeriod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בניית צוות מורים מלווה</a:t>
            </a:r>
          </a:p>
          <a:p>
            <a:pPr marL="457200" indent="-457200">
              <a:buAutoNum type="arabicPeriod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הגשת מועמדות של תלמידי השכבה למסע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F6343BD-7EC1-49FB-85A9-BD428E34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88" y="2623931"/>
            <a:ext cx="3521414" cy="21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D1C48F-09F8-44E1-98CB-DD5C3A66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6600" dirty="0"/>
              <a:t>המטרות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9BD47C-AE44-4FD0-AD96-103C4955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685800"/>
            <a:ext cx="7107936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ea typeface="+mj-ea"/>
                <a:cs typeface="Gisha" panose="020B0502040204020203" pitchFamily="34" charset="-79"/>
              </a:rPr>
              <a:t>מסע לפולין- מסע ערכי</a:t>
            </a:r>
          </a:p>
          <a:p>
            <a:pPr>
              <a:buFontTx/>
              <a:buChar char="-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חובה מוסרית</a:t>
            </a:r>
          </a:p>
          <a:p>
            <a:pPr>
              <a:buFontTx/>
              <a:buChar char="-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ציונות</a:t>
            </a:r>
          </a:p>
          <a:p>
            <a:pPr>
              <a:buFontTx/>
              <a:buChar char="-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חיבור להיסטוריה של העם</a:t>
            </a:r>
          </a:p>
          <a:p>
            <a:pPr>
              <a:buFontTx/>
              <a:buChar char="-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"נזכור ולא נשכח"</a:t>
            </a:r>
          </a:p>
          <a:p>
            <a:pPr>
              <a:buFontTx/>
              <a:buChar char="-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חיבור למדינה </a:t>
            </a:r>
          </a:p>
          <a:p>
            <a:pPr>
              <a:buFontTx/>
              <a:buChar char="-"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ערכים אוניברסאליים </a:t>
            </a:r>
          </a:p>
          <a:p>
            <a:pPr>
              <a:buFontTx/>
              <a:buChar char="-"/>
            </a:pPr>
            <a:endParaRPr lang="he-IL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200" b="1" dirty="0">
                <a:solidFill>
                  <a:schemeClr val="accent2">
                    <a:lumMod val="75000"/>
                  </a:schemeClr>
                </a:solidFill>
              </a:rPr>
              <a:t>בית הספר שותף להשגת הערכים הללו ורואה במסע לפולין מסע חשוב</a:t>
            </a:r>
          </a:p>
          <a:p>
            <a:pPr marL="0" indent="0">
              <a:buNone/>
            </a:pPr>
            <a:endParaRPr lang="he-I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F6343BD-7EC1-49FB-85A9-BD428E34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88" y="2623931"/>
            <a:ext cx="3521414" cy="2194684"/>
          </a:xfrm>
          <a:prstGeom prst="rect">
            <a:avLst/>
          </a:prstGeom>
        </p:spPr>
      </p:pic>
      <p:sp>
        <p:nvSpPr>
          <p:cNvPr id="6" name="חץ למטה 3">
            <a:extLst>
              <a:ext uri="{FF2B5EF4-FFF2-40B4-BE49-F238E27FC236}">
                <a16:creationId xmlns:a16="http://schemas.microsoft.com/office/drawing/2014/main" id="{2C00129A-3FD5-4234-96B1-246A7CE13D4C}"/>
              </a:ext>
            </a:extLst>
          </p:cNvPr>
          <p:cNvSpPr/>
          <p:nvPr/>
        </p:nvSpPr>
        <p:spPr>
          <a:xfrm>
            <a:off x="5334314" y="4496230"/>
            <a:ext cx="597877" cy="644769"/>
          </a:xfrm>
          <a:prstGeom prst="downArrow">
            <a:avLst/>
          </a:prstGeom>
          <a:solidFill>
            <a:srgbClr val="A53010"/>
          </a:solidFill>
          <a:ln w="15875" cap="rnd" cmpd="sng" algn="ctr">
            <a:solidFill>
              <a:srgbClr val="A53010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02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4E4CA0-C3A3-4E69-98D2-41A5A6EF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e-IL" sz="4000" dirty="0"/>
              <a:t>כמה מחשבות על המסע לפולין...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490D4E-88AD-4D24-98EB-20CAD3971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685800"/>
            <a:ext cx="7271600" cy="5834270"/>
          </a:xfrm>
        </p:spPr>
        <p:txBody>
          <a:bodyPr>
            <a:normAutofit/>
          </a:bodyPr>
          <a:lstStyle/>
          <a:p>
            <a:pPr marL="0" lvl="0" indent="0">
              <a:lnSpc>
                <a:spcPct val="16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בשנים האחרונות מתקיים שיח חינוכי-חברתי מחודש, בפורומים שונים, לגבי המסעות לפולין.</a:t>
            </a:r>
          </a:p>
          <a:p>
            <a:pPr marL="0" lvl="0" indent="0">
              <a:lnSpc>
                <a:spcPct val="16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ישנן דעות חלוקות באשר לנחיצות ולמטרות שלהם, לאופן שבו הם מתקיימים ובאשר לאפקטיביות שלהם.</a:t>
            </a:r>
          </a:p>
          <a:p>
            <a:pPr marL="0" lvl="0" indent="0">
              <a:lnSpc>
                <a:spcPct val="16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חילוקי הדעות קיימים לאור מחקרים שנעשו על המסעות הללו, חוויות מצטברות של אנשי חינוך ועדויות של תלמידים עצמם.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he-IL" sz="1100" dirty="0">
                <a:solidFill>
                  <a:prstClr val="black"/>
                </a:solidFill>
              </a:rPr>
              <a:t> </a:t>
            </a:r>
          </a:p>
          <a:p>
            <a:endParaRPr lang="he-IL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8B60EA0-3714-4C86-9D89-6EC8A654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6679" y="5019386"/>
            <a:ext cx="3866321" cy="1500684"/>
          </a:xfrm>
        </p:spPr>
        <p:txBody>
          <a:bodyPr>
            <a:noAutofit/>
          </a:bodyPr>
          <a:lstStyle/>
          <a:p>
            <a:r>
              <a:rPr lang="he-IL" sz="2000" dirty="0"/>
              <a:t>“</a:t>
            </a:r>
            <a:r>
              <a:rPr lang="he-IL" sz="2000" b="1" dirty="0"/>
              <a:t>רבים הם השלבים בסולם אמנות החינוך</a:t>
            </a:r>
            <a:r>
              <a:rPr lang="en-US" sz="2000" b="1" dirty="0"/>
              <a:t> </a:t>
            </a:r>
            <a:r>
              <a:rPr lang="he-IL" sz="2000" b="1" dirty="0"/>
              <a:t>אמנות זו תורה היא ולה פירושים וקבלה̈ נגלה ונסתר̈ הכול ארוג ושזור יחד אין בה מוקדם ומאוחר”</a:t>
            </a:r>
            <a:r>
              <a:rPr lang="en-US" sz="2000" b="1" dirty="0"/>
              <a:t> </a:t>
            </a:r>
            <a:endParaRPr lang="he-IL" sz="2000" b="1" dirty="0"/>
          </a:p>
          <a:p>
            <a:r>
              <a:rPr lang="he-IL" sz="2000" b="1" dirty="0"/>
              <a:t>                         </a:t>
            </a:r>
            <a:r>
              <a:rPr lang="he-IL" sz="2000" b="1" dirty="0" err="1"/>
              <a:t>יאנוש</a:t>
            </a:r>
            <a:r>
              <a:rPr lang="he-IL" sz="2000" b="1" dirty="0"/>
              <a:t> </a:t>
            </a:r>
            <a:r>
              <a:rPr lang="he-IL" sz="2000" b="1" dirty="0" err="1"/>
              <a:t>קורצאק</a:t>
            </a:r>
            <a:endParaRPr lang="he-IL" sz="2000" b="1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CDC47CB-EC9F-482A-9501-7DCD1B1C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88" y="2623931"/>
            <a:ext cx="3521414" cy="21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596FD-D5B2-478D-857C-3F49F52D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600" dirty="0"/>
              <a:t>המסקנות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86BEDC-EAE3-49E0-84BF-CE8EBB0E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685799"/>
            <a:ext cx="7107936" cy="5983357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457200">
              <a:lnSpc>
                <a:spcPct val="2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he-IL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Gisha" panose="020B0502040204020203" pitchFamily="34" charset="-79"/>
              </a:rPr>
              <a:t>המסע לפולין הוא בעיקרו מסע לימודי</a:t>
            </a:r>
          </a:p>
          <a:p>
            <a:pPr marL="342900" lvl="0" indent="-342900" defTabSz="457200">
              <a:lnSpc>
                <a:spcPct val="2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he-IL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Gisha" panose="020B0502040204020203" pitchFamily="34" charset="-79"/>
              </a:rPr>
              <a:t>הוא אינו מותאם לכלל התלמידים בגלל אופיו </a:t>
            </a:r>
          </a:p>
          <a:p>
            <a:pPr marL="342900" lvl="0" indent="-342900" defTabSz="457200">
              <a:lnSpc>
                <a:spcPct val="2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he-IL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Gisha" panose="020B0502040204020203" pitchFamily="34" charset="-79"/>
              </a:rPr>
              <a:t>יש ליצור מנגנון שבורר בקפידה את התלמידים שיוצאים </a:t>
            </a:r>
          </a:p>
          <a:p>
            <a:pPr marL="342900" lvl="0" indent="-342900" defTabSz="457200">
              <a:lnSpc>
                <a:spcPct val="2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he-IL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cs typeface="Gisha" panose="020B0502040204020203" pitchFamily="34" charset="-79"/>
              </a:rPr>
              <a:t>יש להקפיד על תהליך ההכנה  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ADD6E37-ACB4-46CC-9E3D-85EEFFEC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91" y="2540346"/>
            <a:ext cx="3517697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D097E9F-8CAA-4874-B674-C74812279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1871" y="5023236"/>
            <a:ext cx="3200400" cy="3291840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922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000931-3115-46BB-AEFB-DCDD71C5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400" dirty="0"/>
              <a:t>תאריך יציאה למסע:</a:t>
            </a:r>
            <a:br>
              <a:rPr lang="he-IL" sz="4400" dirty="0"/>
            </a:br>
            <a:r>
              <a:rPr lang="he-IL" sz="4400" dirty="0"/>
              <a:t>18-24/3/20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5B6F4C-A953-48B0-B4C8-E7A5E2C08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</a:rPr>
              <a:t>המסלול המשוער:</a:t>
            </a:r>
          </a:p>
          <a:p>
            <a:r>
              <a:rPr lang="he-IL" sz="3200" b="1" u="sng" dirty="0"/>
              <a:t>נחיתה </a:t>
            </a:r>
            <a:r>
              <a:rPr lang="he-IL" sz="3200" b="1" u="sng" dirty="0" err="1"/>
              <a:t>בקרקוב</a:t>
            </a:r>
            <a:r>
              <a:rPr lang="he-IL" sz="3200" b="1" u="sng" dirty="0"/>
              <a:t> : </a:t>
            </a:r>
            <a:r>
              <a:rPr lang="he-IL" sz="3200" b="1" dirty="0"/>
              <a:t>גטו, רובע יהודי, כיכר העיר, בתי כנסת, </a:t>
            </a:r>
            <a:r>
              <a:rPr lang="he-IL" sz="3200" b="1" dirty="0" err="1"/>
              <a:t>פלאשוב</a:t>
            </a:r>
            <a:r>
              <a:rPr lang="he-IL" sz="3200" b="1" dirty="0"/>
              <a:t>, </a:t>
            </a:r>
          </a:p>
          <a:p>
            <a:r>
              <a:rPr lang="he-IL" sz="3200" b="1" u="sng" dirty="0"/>
              <a:t>בורות ירי </a:t>
            </a:r>
            <a:r>
              <a:rPr lang="he-IL" sz="3200" b="1" dirty="0" err="1"/>
              <a:t>זביליטובסקה</a:t>
            </a:r>
            <a:r>
              <a:rPr lang="he-IL" sz="3200" b="1" dirty="0"/>
              <a:t> גורה</a:t>
            </a: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ביקור </a:t>
            </a:r>
            <a:r>
              <a:rPr lang="he-IL" sz="3200" b="1" u="sng" dirty="0" err="1">
                <a:solidFill>
                  <a:srgbClr val="333333"/>
                </a:solidFill>
                <a:latin typeface="Alef"/>
              </a:rPr>
              <a:t>באוושויץ</a:t>
            </a:r>
            <a:r>
              <a:rPr lang="he-IL" sz="3200" b="1" u="sng" dirty="0">
                <a:solidFill>
                  <a:srgbClr val="333333"/>
                </a:solidFill>
                <a:latin typeface="Alef"/>
              </a:rPr>
              <a:t> </a:t>
            </a:r>
            <a:r>
              <a:rPr lang="he-IL" sz="3200" b="1" u="sng" dirty="0" err="1">
                <a:solidFill>
                  <a:srgbClr val="333333"/>
                </a:solidFill>
                <a:latin typeface="Alef"/>
              </a:rPr>
              <a:t>ביקנאו</a:t>
            </a:r>
            <a:endParaRPr lang="he-IL" sz="3200" b="1" u="sng" dirty="0">
              <a:solidFill>
                <a:srgbClr val="333333"/>
              </a:solidFill>
              <a:latin typeface="Alef"/>
            </a:endParaRP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קבלת שבת </a:t>
            </a:r>
            <a:r>
              <a:rPr lang="he-IL" sz="3200" b="1" u="sng" dirty="0" err="1">
                <a:solidFill>
                  <a:srgbClr val="333333"/>
                </a:solidFill>
                <a:latin typeface="Alef"/>
              </a:rPr>
              <a:t>בקרקוב</a:t>
            </a:r>
            <a:endParaRPr lang="he-IL" sz="3200" b="1" u="sng" dirty="0">
              <a:solidFill>
                <a:srgbClr val="333333"/>
              </a:solidFill>
              <a:latin typeface="Alef"/>
            </a:endParaRP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מוצ"ש נסיעה ללובלין- לינה בלובלין</a:t>
            </a: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ביקור במיידנק</a:t>
            </a: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ביקור </a:t>
            </a:r>
            <a:r>
              <a:rPr lang="he-IL" sz="3200" b="1" u="sng" dirty="0" err="1">
                <a:solidFill>
                  <a:srgbClr val="333333"/>
                </a:solidFill>
                <a:latin typeface="Alef"/>
              </a:rPr>
              <a:t>בורשה</a:t>
            </a:r>
            <a:r>
              <a:rPr lang="he-IL" sz="3200" b="1" u="sng" dirty="0">
                <a:solidFill>
                  <a:srgbClr val="333333"/>
                </a:solidFill>
                <a:latin typeface="Alef"/>
              </a:rPr>
              <a:t>: </a:t>
            </a:r>
            <a:r>
              <a:rPr lang="he-IL" sz="3200" b="1" dirty="0">
                <a:solidFill>
                  <a:srgbClr val="333333"/>
                </a:solidFill>
                <a:latin typeface="Alef"/>
              </a:rPr>
              <a:t>רובע יהודי, גטו, בית עלמין, מסלול הגבורה</a:t>
            </a: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בורות </a:t>
            </a:r>
            <a:r>
              <a:rPr lang="he-IL" sz="3200" b="1" dirty="0">
                <a:solidFill>
                  <a:srgbClr val="333333"/>
                </a:solidFill>
                <a:latin typeface="Alef"/>
              </a:rPr>
              <a:t>ירי- </a:t>
            </a:r>
            <a:r>
              <a:rPr lang="he-IL" sz="3200" b="1" dirty="0" err="1">
                <a:solidFill>
                  <a:srgbClr val="333333"/>
                </a:solidFill>
                <a:latin typeface="Alef"/>
              </a:rPr>
              <a:t>לופוחובה</a:t>
            </a:r>
            <a:r>
              <a:rPr lang="he-IL" sz="3200" b="1" dirty="0">
                <a:solidFill>
                  <a:srgbClr val="333333"/>
                </a:solidFill>
                <a:latin typeface="Alef"/>
              </a:rPr>
              <a:t> והעיירה </a:t>
            </a:r>
            <a:r>
              <a:rPr lang="he-IL" sz="3200" b="1" dirty="0" err="1">
                <a:solidFill>
                  <a:srgbClr val="333333"/>
                </a:solidFill>
                <a:latin typeface="Alef"/>
              </a:rPr>
              <a:t>טיקוצין</a:t>
            </a:r>
            <a:endParaRPr lang="he-IL" sz="3200" b="1" dirty="0">
              <a:solidFill>
                <a:srgbClr val="333333"/>
              </a:solidFill>
              <a:latin typeface="Alef"/>
            </a:endParaRP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טרבלינקה</a:t>
            </a:r>
          </a:p>
          <a:p>
            <a:r>
              <a:rPr lang="he-IL" sz="3200" b="1" u="sng" dirty="0">
                <a:solidFill>
                  <a:srgbClr val="333333"/>
                </a:solidFill>
                <a:latin typeface="Alef"/>
              </a:rPr>
              <a:t>המראה לישראל מורשה</a:t>
            </a:r>
            <a:endParaRPr lang="he-IL" sz="3200" dirty="0">
              <a:solidFill>
                <a:srgbClr val="333333"/>
              </a:solidFill>
              <a:latin typeface="Alef"/>
            </a:endParaRPr>
          </a:p>
          <a:p>
            <a:pPr marL="0" indent="0">
              <a:buNone/>
            </a:pPr>
            <a:endParaRPr lang="he-IL" sz="3200" dirty="0">
              <a:solidFill>
                <a:srgbClr val="333333"/>
              </a:solidFill>
              <a:latin typeface="Alef"/>
            </a:endParaRPr>
          </a:p>
          <a:p>
            <a:pPr marL="0" indent="0">
              <a:buNone/>
            </a:pPr>
            <a:endParaRPr lang="he-IL" sz="3200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5F8688F-D957-4589-9CFD-F74DA3F7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423160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48CF7BD-0BE1-4D36-A590-6184F3B8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68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000931-3115-46BB-AEFB-DCDD71C5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400" dirty="0"/>
              <a:t>תאריך יציאה למסע:</a:t>
            </a:r>
            <a:br>
              <a:rPr lang="he-IL" sz="4400" dirty="0"/>
            </a:br>
            <a:r>
              <a:rPr lang="he-IL" sz="4400" dirty="0"/>
              <a:t>24-18/3/20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5B6F4C-A953-48B0-B4C8-E7A5E2C0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685800"/>
            <a:ext cx="7192087" cy="5963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4000" dirty="0">
              <a:solidFill>
                <a:srgbClr val="333333"/>
              </a:solidFill>
              <a:latin typeface="Alef"/>
            </a:endParaRPr>
          </a:p>
          <a:p>
            <a:pPr marL="0" indent="0">
              <a:buNone/>
            </a:pPr>
            <a:endParaRPr lang="he-IL" sz="4000" dirty="0">
              <a:solidFill>
                <a:srgbClr val="333333"/>
              </a:solidFill>
              <a:latin typeface="Alef"/>
            </a:endParaRPr>
          </a:p>
          <a:p>
            <a:pPr marL="0" indent="0">
              <a:buNone/>
            </a:pPr>
            <a:endParaRPr lang="he-IL" sz="3200" dirty="0"/>
          </a:p>
          <a:p>
            <a:endParaRPr lang="he-IL" dirty="0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E4706B8A-5F42-45B9-BF66-4E27D558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03" y="2331625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48CF7BD-0BE1-4D36-A590-6184F3B83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×ª××× × ×§×©××¨×">
            <a:extLst>
              <a:ext uri="{FF2B5EF4-FFF2-40B4-BE49-F238E27FC236}">
                <a16:creationId xmlns:a16="http://schemas.microsoft.com/office/drawing/2014/main" id="{06627D6B-B5F3-45B1-AE14-7ECC91149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3043" r="8434" b="17246"/>
          <a:stretch/>
        </p:blipFill>
        <p:spPr bwMode="auto">
          <a:xfrm>
            <a:off x="501090" y="168964"/>
            <a:ext cx="7548677" cy="64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FF09BDA2-93FF-4CD3-BC40-35B2D618E964}"/>
              </a:ext>
            </a:extLst>
          </p:cNvPr>
          <p:cNvCxnSpPr/>
          <p:nvPr/>
        </p:nvCxnSpPr>
        <p:spPr>
          <a:xfrm flipV="1">
            <a:off x="6420678" y="1898374"/>
            <a:ext cx="854765" cy="95415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5F2AB542-41FC-4479-99D1-543988561C4F}"/>
              </a:ext>
            </a:extLst>
          </p:cNvPr>
          <p:cNvCxnSpPr/>
          <p:nvPr/>
        </p:nvCxnSpPr>
        <p:spPr>
          <a:xfrm>
            <a:off x="6420678" y="3110948"/>
            <a:ext cx="655983" cy="95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9DD55A51-EB80-4BAB-A18A-DDEBE28C0795}"/>
              </a:ext>
            </a:extLst>
          </p:cNvPr>
          <p:cNvCxnSpPr>
            <a:cxnSpLocks/>
          </p:cNvCxnSpPr>
          <p:nvPr/>
        </p:nvCxnSpPr>
        <p:spPr>
          <a:xfrm flipH="1">
            <a:off x="5227983" y="4303643"/>
            <a:ext cx="1520686" cy="119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4E4E67-8833-46B8-B518-AE41CCFCBF55}"/>
              </a:ext>
            </a:extLst>
          </p:cNvPr>
          <p:cNvSpPr txBox="1"/>
          <p:nvPr/>
        </p:nvSpPr>
        <p:spPr>
          <a:xfrm>
            <a:off x="6461362" y="1362957"/>
            <a:ext cx="133847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err="1"/>
              <a:t>טיקוצין</a:t>
            </a:r>
            <a:r>
              <a:rPr lang="he-IL" sz="1200" b="1" dirty="0"/>
              <a:t> </a:t>
            </a:r>
            <a:r>
              <a:rPr lang="he-IL" sz="1200" b="1" dirty="0" err="1"/>
              <a:t>ולופוחובה</a:t>
            </a:r>
            <a:endParaRPr lang="he-IL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C4D86-6E8D-492C-BEF5-4D8AA4B6BDCE}"/>
              </a:ext>
            </a:extLst>
          </p:cNvPr>
          <p:cNvSpPr txBox="1"/>
          <p:nvPr/>
        </p:nvSpPr>
        <p:spPr>
          <a:xfrm>
            <a:off x="5635487" y="2156791"/>
            <a:ext cx="121257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1600" b="1" dirty="0"/>
              <a:t>טרבלינקה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8811F-2E96-4870-B968-554F083F587C}"/>
              </a:ext>
            </a:extLst>
          </p:cNvPr>
          <p:cNvSpPr txBox="1"/>
          <p:nvPr/>
        </p:nvSpPr>
        <p:spPr>
          <a:xfrm>
            <a:off x="6590107" y="4242448"/>
            <a:ext cx="97310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/>
              <a:t>מיידנק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4719A-6798-48FE-863A-82467CF00A9F}"/>
              </a:ext>
            </a:extLst>
          </p:cNvPr>
          <p:cNvSpPr txBox="1"/>
          <p:nvPr/>
        </p:nvSpPr>
        <p:spPr>
          <a:xfrm>
            <a:off x="4641574" y="5715000"/>
            <a:ext cx="874643" cy="30811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 err="1"/>
              <a:t>אוושויץ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62105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0A9228-7319-4F3B-945B-77B4092C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/>
              <a:t>טקסים במסע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8B5B1C-FAA4-487A-BE25-8D319916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5400" dirty="0"/>
              <a:t>בורות הירי</a:t>
            </a:r>
          </a:p>
          <a:p>
            <a:r>
              <a:rPr lang="he-IL" sz="5400" dirty="0"/>
              <a:t>טרבלינקה</a:t>
            </a:r>
          </a:p>
          <a:p>
            <a:r>
              <a:rPr lang="he-IL" sz="5400" dirty="0"/>
              <a:t>מיידנק</a:t>
            </a:r>
          </a:p>
          <a:p>
            <a:r>
              <a:rPr lang="he-IL" sz="5400" dirty="0" err="1"/>
              <a:t>אוושויץ</a:t>
            </a:r>
            <a:r>
              <a:rPr lang="he-IL" sz="5400" dirty="0"/>
              <a:t>- בירקנאו</a:t>
            </a:r>
          </a:p>
          <a:p>
            <a:r>
              <a:rPr lang="he-IL" sz="5400" dirty="0"/>
              <a:t>קבלת שבת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050F7B-5B11-4835-B75A-F3315285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43" y="2530407"/>
            <a:ext cx="3523793" cy="2194750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3B17EC1-5394-468F-99D2-EE9000C98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6180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וג עץ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TM03090434[[fn=סוג עץ]]</Template>
  <TotalTime>133</TotalTime>
  <Words>819</Words>
  <Application>Microsoft Office PowerPoint</Application>
  <PresentationFormat>מסך רחב</PresentationFormat>
  <Paragraphs>136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Alef</vt:lpstr>
      <vt:lpstr>Century Gothic</vt:lpstr>
      <vt:lpstr>Rockwell</vt:lpstr>
      <vt:lpstr>Rockwell Condensed</vt:lpstr>
      <vt:lpstr>Wingdings</vt:lpstr>
      <vt:lpstr>Wingdings 3</vt:lpstr>
      <vt:lpstr>סוג עץ</vt:lpstr>
      <vt:lpstr>המסע לפולין תש"ף תיכון "אחד העם"</vt:lpstr>
      <vt:lpstr> בין שבר להמשכיות- "...לזכור את העבר, לחיות את ההווה ,להאמין בעתיד" [אבא קובנר] </vt:lpstr>
      <vt:lpstr>התהליך עד כה</vt:lpstr>
      <vt:lpstr>המטרות</vt:lpstr>
      <vt:lpstr>כמה מחשבות על המסע לפולין...</vt:lpstr>
      <vt:lpstr>המסקנות</vt:lpstr>
      <vt:lpstr>תאריך יציאה למסע: 18-24/3/20</vt:lpstr>
      <vt:lpstr>תאריך יציאה למסע: 24-18/3/20</vt:lpstr>
      <vt:lpstr>טקסים במסע</vt:lpstr>
      <vt:lpstr>ההכנה</vt:lpstr>
      <vt:lpstr>ההכנה</vt:lpstr>
      <vt:lpstr>        הרכב המשלחת </vt:lpstr>
      <vt:lpstr>דמות מלווה מסע</vt:lpstr>
      <vt:lpstr>מי מועמד לצאת למסע</vt:lpstr>
      <vt:lpstr>חלוקה לאוטובוסים וקבוצות</vt:lpstr>
      <vt:lpstr>הרישום- נהלים</vt:lpstr>
      <vt:lpstr>התשלום כולל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המסע לפולין תשע"ט תיכון "אחד העם"</dc:title>
  <dc:creator>yael bezalel</dc:creator>
  <cp:lastModifiedBy>GOHADAR9</cp:lastModifiedBy>
  <cp:revision>23</cp:revision>
  <dcterms:created xsi:type="dcterms:W3CDTF">2018-11-03T08:12:40Z</dcterms:created>
  <dcterms:modified xsi:type="dcterms:W3CDTF">2019-11-19T15:40:05Z</dcterms:modified>
</cp:coreProperties>
</file>