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66" r:id="rId1"/>
  </p:sldMasterIdLst>
  <p:sldIdLst>
    <p:sldId id="256" r:id="rId2"/>
    <p:sldId id="265" r:id="rId3"/>
    <p:sldId id="257" r:id="rId4"/>
    <p:sldId id="258" r:id="rId5"/>
    <p:sldId id="259" r:id="rId6"/>
    <p:sldId id="266" r:id="rId7"/>
    <p:sldId id="268" r:id="rId8"/>
    <p:sldId id="267" r:id="rId9"/>
    <p:sldId id="260" r:id="rId10"/>
    <p:sldId id="269" r:id="rId11"/>
    <p:sldId id="261" r:id="rId12"/>
    <p:sldId id="262" r:id="rId13"/>
    <p:sldId id="263" r:id="rId14"/>
    <p:sldId id="264"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986" autoAdjust="0"/>
    <p:restoredTop sz="94660"/>
  </p:normalViewPr>
  <p:slideViewPr>
    <p:cSldViewPr snapToGrid="0">
      <p:cViewPr varScale="1">
        <p:scale>
          <a:sx n="65" d="100"/>
          <a:sy n="65" d="100"/>
        </p:scale>
        <p:origin x="66"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90DAC58-E513-4F67-B263-9C369A7522EC}" type="datetimeFigureOut">
              <a:rPr lang="he-IL" smtClean="0"/>
              <a:t>ג'/ניסן/תשע"ח</a:t>
            </a:fld>
            <a:endParaRPr lang="he-IL"/>
          </a:p>
        </p:txBody>
      </p:sp>
      <p:sp>
        <p:nvSpPr>
          <p:cNvPr id="5" name="Footer Placeholder 4"/>
          <p:cNvSpPr>
            <a:spLocks noGrp="1"/>
          </p:cNvSpPr>
          <p:nvPr>
            <p:ph type="ftr" sz="quarter" idx="11"/>
          </p:nvPr>
        </p:nvSpPr>
        <p:spPr>
          <a:xfrm>
            <a:off x="2692397" y="5037663"/>
            <a:ext cx="5214635" cy="279400"/>
          </a:xfrm>
        </p:spPr>
        <p:txBody>
          <a:bodyPr/>
          <a:lstStyle/>
          <a:p>
            <a:endParaRPr lang="he-IL"/>
          </a:p>
        </p:txBody>
      </p:sp>
      <p:sp>
        <p:nvSpPr>
          <p:cNvPr id="6" name="Slide Number Placeholder 5"/>
          <p:cNvSpPr>
            <a:spLocks noGrp="1"/>
          </p:cNvSpPr>
          <p:nvPr>
            <p:ph type="sldNum" sz="quarter" idx="12"/>
          </p:nvPr>
        </p:nvSpPr>
        <p:spPr>
          <a:xfrm>
            <a:off x="8956900" y="5037663"/>
            <a:ext cx="551167" cy="279400"/>
          </a:xfrm>
        </p:spPr>
        <p:txBody>
          <a:bodyPr/>
          <a:lstStyle/>
          <a:p>
            <a:fld id="{F8DEA7D1-D1E9-4F93-AB9D-6246EF6373B2}" type="slidenum">
              <a:rPr lang="he-IL" smtClean="0"/>
              <a:t>‹#›</a:t>
            </a:fld>
            <a:endParaRPr lang="he-I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5783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C90DAC58-E513-4F67-B263-9C369A7522EC}" type="datetimeFigureOut">
              <a:rPr lang="he-IL" smtClean="0"/>
              <a:t>ג'/ניסן/תשע"ח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8DEA7D1-D1E9-4F93-AB9D-6246EF6373B2}" type="slidenum">
              <a:rPr lang="he-IL" smtClean="0"/>
              <a:t>‹#›</a:t>
            </a:fld>
            <a:endParaRPr lang="he-IL"/>
          </a:p>
        </p:txBody>
      </p:sp>
    </p:spTree>
    <p:extLst>
      <p:ext uri="{BB962C8B-B14F-4D97-AF65-F5344CB8AC3E}">
        <p14:creationId xmlns:p14="http://schemas.microsoft.com/office/powerpoint/2010/main" val="3640651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C90DAC58-E513-4F67-B263-9C369A7522EC}" type="datetimeFigureOut">
              <a:rPr lang="he-IL" smtClean="0"/>
              <a:t>ג'/ניסן/תשע"ח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8DEA7D1-D1E9-4F93-AB9D-6246EF6373B2}" type="slidenum">
              <a:rPr lang="he-IL" smtClean="0"/>
              <a:t>‹#›</a:t>
            </a:fld>
            <a:endParaRPr lang="he-I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0913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ערוך סגנונות טקסט של תבנית בסיס</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C90DAC58-E513-4F67-B263-9C369A7522EC}" type="datetimeFigureOut">
              <a:rPr lang="he-IL" smtClean="0"/>
              <a:t>ג'/ניסן/תשע"ח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8DEA7D1-D1E9-4F93-AB9D-6246EF6373B2}" type="slidenum">
              <a:rPr lang="he-IL" smtClean="0"/>
              <a:t>‹#›</a:t>
            </a:fld>
            <a:endParaRPr lang="he-I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4821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C90DAC58-E513-4F67-B263-9C369A7522EC}" type="datetimeFigureOut">
              <a:rPr lang="he-IL" smtClean="0"/>
              <a:t>ג'/ניסן/תשע"ח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8DEA7D1-D1E9-4F93-AB9D-6246EF6373B2}" type="slidenum">
              <a:rPr lang="he-IL" smtClean="0"/>
              <a:t>‹#›</a:t>
            </a:fld>
            <a:endParaRPr lang="he-IL"/>
          </a:p>
        </p:txBody>
      </p:sp>
    </p:spTree>
    <p:extLst>
      <p:ext uri="{BB962C8B-B14F-4D97-AF65-F5344CB8AC3E}">
        <p14:creationId xmlns:p14="http://schemas.microsoft.com/office/powerpoint/2010/main" val="3840184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e-IL"/>
              <a:t>לחץ כדי לערוך סגנון כותרת של תבנית בסיס</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C90DAC58-E513-4F67-B263-9C369A7522EC}" type="datetimeFigureOut">
              <a:rPr lang="he-IL" smtClean="0"/>
              <a:t>ג'/ניסן/תשע"ח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8DEA7D1-D1E9-4F93-AB9D-6246EF6373B2}" type="slidenum">
              <a:rPr lang="he-IL" smtClean="0"/>
              <a:t>‹#›</a:t>
            </a:fld>
            <a:endParaRPr lang="he-I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7014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e-IL"/>
              <a:t>לחץ כדי לערוך סגנון כותרת של תבנית בסיס</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C90DAC58-E513-4F67-B263-9C369A7522EC}" type="datetimeFigureOut">
              <a:rPr lang="he-IL" smtClean="0"/>
              <a:t>ג'/ניסן/תשע"ח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8DEA7D1-D1E9-4F93-AB9D-6246EF6373B2}" type="slidenum">
              <a:rPr lang="he-IL" smtClean="0"/>
              <a:t>‹#›</a:t>
            </a:fld>
            <a:endParaRPr lang="he-I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3478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90DAC58-E513-4F67-B263-9C369A7522EC}" type="datetimeFigureOut">
              <a:rPr lang="he-IL" smtClean="0"/>
              <a:t>ג'/ניסן/תשע"ח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8DEA7D1-D1E9-4F93-AB9D-6246EF6373B2}" type="slidenum">
              <a:rPr lang="he-IL" smtClean="0"/>
              <a:t>‹#›</a:t>
            </a:fld>
            <a:endParaRPr lang="he-I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0961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90DAC58-E513-4F67-B263-9C369A7522EC}" type="datetimeFigureOut">
              <a:rPr lang="he-IL" smtClean="0"/>
              <a:t>ג'/ניסן/תשע"ח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8DEA7D1-D1E9-4F93-AB9D-6246EF6373B2}" type="slidenum">
              <a:rPr lang="he-IL" smtClean="0"/>
              <a:t>‹#›</a:t>
            </a:fld>
            <a:endParaRPr lang="he-I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6953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90DAC58-E513-4F67-B263-9C369A7522EC}" type="datetimeFigureOut">
              <a:rPr lang="he-IL" smtClean="0"/>
              <a:t>ג'/ניסן/תשע"ח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8DEA7D1-D1E9-4F93-AB9D-6246EF6373B2}" type="slidenum">
              <a:rPr lang="he-IL" smtClean="0"/>
              <a:t>‹#›</a:t>
            </a:fld>
            <a:endParaRPr lang="he-IL"/>
          </a:p>
        </p:txBody>
      </p:sp>
    </p:spTree>
    <p:extLst>
      <p:ext uri="{BB962C8B-B14F-4D97-AF65-F5344CB8AC3E}">
        <p14:creationId xmlns:p14="http://schemas.microsoft.com/office/powerpoint/2010/main" val="871008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C90DAC58-E513-4F67-B263-9C369A7522EC}" type="datetimeFigureOut">
              <a:rPr lang="he-IL" smtClean="0"/>
              <a:t>ג'/ניסן/תשע"ח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8DEA7D1-D1E9-4F93-AB9D-6246EF6373B2}" type="slidenum">
              <a:rPr lang="he-IL" smtClean="0"/>
              <a:t>‹#›</a:t>
            </a:fld>
            <a:endParaRPr lang="he-I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4496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C90DAC58-E513-4F67-B263-9C369A7522EC}" type="datetimeFigureOut">
              <a:rPr lang="he-IL" smtClean="0"/>
              <a:t>ג'/ניסן/תשע"ח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8DEA7D1-D1E9-4F93-AB9D-6246EF6373B2}" type="slidenum">
              <a:rPr lang="he-IL" smtClean="0"/>
              <a:t>‹#›</a:t>
            </a:fld>
            <a:endParaRPr lang="he-IL"/>
          </a:p>
        </p:txBody>
      </p:sp>
    </p:spTree>
    <p:extLst>
      <p:ext uri="{BB962C8B-B14F-4D97-AF65-F5344CB8AC3E}">
        <p14:creationId xmlns:p14="http://schemas.microsoft.com/office/powerpoint/2010/main" val="3267985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C90DAC58-E513-4F67-B263-9C369A7522EC}" type="datetimeFigureOut">
              <a:rPr lang="he-IL" smtClean="0"/>
              <a:t>ג'/ניסן/תשע"ח</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F8DEA7D1-D1E9-4F93-AB9D-6246EF6373B2}" type="slidenum">
              <a:rPr lang="he-IL" smtClean="0"/>
              <a:t>‹#›</a:t>
            </a:fld>
            <a:endParaRPr lang="he-I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514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C90DAC58-E513-4F67-B263-9C369A7522EC}" type="datetimeFigureOut">
              <a:rPr lang="he-IL" smtClean="0"/>
              <a:t>ג'/ניסן/תשע"ח</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F8DEA7D1-D1E9-4F93-AB9D-6246EF6373B2}" type="slidenum">
              <a:rPr lang="he-IL" smtClean="0"/>
              <a:t>‹#›</a:t>
            </a:fld>
            <a:endParaRPr lang="he-I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414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0DAC58-E513-4F67-B263-9C369A7522EC}" type="datetimeFigureOut">
              <a:rPr lang="he-IL" smtClean="0"/>
              <a:t>ג'/ניסן/תשע"ח</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F8DEA7D1-D1E9-4F93-AB9D-6246EF6373B2}" type="slidenum">
              <a:rPr lang="he-IL" smtClean="0"/>
              <a:t>‹#›</a:t>
            </a:fld>
            <a:endParaRPr lang="he-IL"/>
          </a:p>
        </p:txBody>
      </p:sp>
    </p:spTree>
    <p:extLst>
      <p:ext uri="{BB962C8B-B14F-4D97-AF65-F5344CB8AC3E}">
        <p14:creationId xmlns:p14="http://schemas.microsoft.com/office/powerpoint/2010/main" val="1445810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C90DAC58-E513-4F67-B263-9C369A7522EC}" type="datetimeFigureOut">
              <a:rPr lang="he-IL" smtClean="0"/>
              <a:t>ג'/ניסן/תשע"ח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8DEA7D1-D1E9-4F93-AB9D-6246EF6373B2}" type="slidenum">
              <a:rPr lang="he-IL" smtClean="0"/>
              <a:t>‹#›</a:t>
            </a:fld>
            <a:endParaRPr lang="he-I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8853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e-IL"/>
              <a:t>לחץ כדי לערוך סגנון כותרת של תבנית בסיס</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C90DAC58-E513-4F67-B263-9C369A7522EC}" type="datetimeFigureOut">
              <a:rPr lang="he-IL" smtClean="0"/>
              <a:t>ג'/ניסן/תשע"ח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8DEA7D1-D1E9-4F93-AB9D-6246EF6373B2}" type="slidenum">
              <a:rPr lang="he-IL" smtClean="0"/>
              <a:t>‹#›</a:t>
            </a:fld>
            <a:endParaRPr lang="he-IL"/>
          </a:p>
        </p:txBody>
      </p:sp>
    </p:spTree>
    <p:extLst>
      <p:ext uri="{BB962C8B-B14F-4D97-AF65-F5344CB8AC3E}">
        <p14:creationId xmlns:p14="http://schemas.microsoft.com/office/powerpoint/2010/main" val="692015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90DAC58-E513-4F67-B263-9C369A7522EC}" type="datetimeFigureOut">
              <a:rPr lang="he-IL" smtClean="0"/>
              <a:t>ג'/ניסן/תשע"ח</a:t>
            </a:fld>
            <a:endParaRPr lang="he-I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e-I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8DEA7D1-D1E9-4F93-AB9D-6246EF6373B2}" type="slidenum">
              <a:rPr lang="he-IL" smtClean="0"/>
              <a:t>‹#›</a:t>
            </a:fld>
            <a:endParaRPr lang="he-IL"/>
          </a:p>
        </p:txBody>
      </p:sp>
    </p:spTree>
    <p:extLst>
      <p:ext uri="{BB962C8B-B14F-4D97-AF65-F5344CB8AC3E}">
        <p14:creationId xmlns:p14="http://schemas.microsoft.com/office/powerpoint/2010/main" val="80227293"/>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 id="2147483982" r:id="rId16"/>
    <p:sldLayoutId id="2147483983"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5D18E169-E163-408A-8FE1-FF23F2B80C32}"/>
              </a:ext>
            </a:extLst>
          </p:cNvPr>
          <p:cNvPicPr>
            <a:picLocks noChangeAspect="1"/>
          </p:cNvPicPr>
          <p:nvPr/>
        </p:nvPicPr>
        <p:blipFill>
          <a:blip r:embed="rId2"/>
          <a:stretch>
            <a:fillRect/>
          </a:stretch>
        </p:blipFill>
        <p:spPr>
          <a:xfrm flipH="1">
            <a:off x="0" y="2881906"/>
            <a:ext cx="4944863" cy="3976094"/>
          </a:xfrm>
          <a:prstGeom prst="rect">
            <a:avLst/>
          </a:prstGeom>
        </p:spPr>
      </p:pic>
      <p:sp>
        <p:nvSpPr>
          <p:cNvPr id="2" name="כותרת 1">
            <a:extLst>
              <a:ext uri="{FF2B5EF4-FFF2-40B4-BE49-F238E27FC236}">
                <a16:creationId xmlns:a16="http://schemas.microsoft.com/office/drawing/2014/main" id="{1CC76108-4AE3-4CBD-8E6B-63E66A0AB4EF}"/>
              </a:ext>
            </a:extLst>
          </p:cNvPr>
          <p:cNvSpPr>
            <a:spLocks noGrp="1"/>
          </p:cNvSpPr>
          <p:nvPr>
            <p:ph type="ctrTitle"/>
          </p:nvPr>
        </p:nvSpPr>
        <p:spPr>
          <a:xfrm>
            <a:off x="1524000" y="421027"/>
            <a:ext cx="9144000" cy="857357"/>
          </a:xfrm>
        </p:spPr>
        <p:txBody>
          <a:bodyPr>
            <a:normAutofit fontScale="90000"/>
          </a:bodyPr>
          <a:lstStyle/>
          <a:p>
            <a:r>
              <a:rPr lang="he-IL" dirty="0"/>
              <a:t>תשובות הרמב"ם לרבי עובדיה הגר</a:t>
            </a:r>
          </a:p>
        </p:txBody>
      </p:sp>
      <p:sp>
        <p:nvSpPr>
          <p:cNvPr id="3" name="כותרת משנה 2">
            <a:extLst>
              <a:ext uri="{FF2B5EF4-FFF2-40B4-BE49-F238E27FC236}">
                <a16:creationId xmlns:a16="http://schemas.microsoft.com/office/drawing/2014/main" id="{72C4C08F-FC1C-4EF5-A5EF-E7A3B2112521}"/>
              </a:ext>
            </a:extLst>
          </p:cNvPr>
          <p:cNvSpPr>
            <a:spLocks noGrp="1"/>
          </p:cNvSpPr>
          <p:nvPr>
            <p:ph type="subTitle" idx="1"/>
          </p:nvPr>
        </p:nvSpPr>
        <p:spPr>
          <a:xfrm>
            <a:off x="2299316" y="1305016"/>
            <a:ext cx="7593367" cy="4944863"/>
          </a:xfrm>
        </p:spPr>
        <p:txBody>
          <a:bodyPr>
            <a:normAutofit/>
          </a:bodyPr>
          <a:lstStyle/>
          <a:p>
            <a:pPr>
              <a:lnSpc>
                <a:spcPct val="200000"/>
              </a:lnSpc>
            </a:pPr>
            <a:r>
              <a:rPr lang="he-IL" b="1" u="sng" dirty="0"/>
              <a:t>חלק א'</a:t>
            </a:r>
            <a:r>
              <a:rPr lang="he-IL" dirty="0"/>
              <a:t>- תשובת הרמב"ם לשאלת רבי עובדיה הגר על נוסח התפילה למתגיירים.</a:t>
            </a:r>
          </a:p>
          <a:p>
            <a:pPr>
              <a:lnSpc>
                <a:spcPct val="200000"/>
              </a:lnSpc>
            </a:pPr>
            <a:r>
              <a:rPr lang="he-IL" b="1" u="sng" dirty="0"/>
              <a:t>חלק ב'</a:t>
            </a:r>
            <a:r>
              <a:rPr lang="he-IL" dirty="0"/>
              <a:t>- תשובת הרמב"ם לרבי עובדיה בעקבות </a:t>
            </a:r>
            <a:r>
              <a:rPr lang="he-IL" dirty="0" err="1"/>
              <a:t>הויכוח</a:t>
            </a:r>
            <a:r>
              <a:rPr lang="he-IL" dirty="0"/>
              <a:t> של עובדיה עם רבו (האם הישמעאלים הם עובדי עבודה זרה).</a:t>
            </a:r>
          </a:p>
          <a:p>
            <a:pPr algn="r"/>
            <a:endParaRPr lang="he-IL" dirty="0"/>
          </a:p>
          <a:p>
            <a:pPr algn="r"/>
            <a:r>
              <a:rPr lang="he-IL" sz="2000" b="1" i="1" u="sng" dirty="0"/>
              <a:t>מגישים: טל הררי ועומרי חיים תשע"ח</a:t>
            </a:r>
          </a:p>
        </p:txBody>
      </p:sp>
    </p:spTree>
    <p:extLst>
      <p:ext uri="{BB962C8B-B14F-4D97-AF65-F5344CB8AC3E}">
        <p14:creationId xmlns:p14="http://schemas.microsoft.com/office/powerpoint/2010/main" val="676508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הוכחת הרמב"ם</a:t>
            </a:r>
          </a:p>
        </p:txBody>
      </p:sp>
      <p:sp>
        <p:nvSpPr>
          <p:cNvPr id="3" name="מציין מיקום תוכן 2"/>
          <p:cNvSpPr>
            <a:spLocks noGrp="1"/>
          </p:cNvSpPr>
          <p:nvPr>
            <p:ph idx="1"/>
          </p:nvPr>
        </p:nvSpPr>
        <p:spPr/>
        <p:txBody>
          <a:bodyPr/>
          <a:lstStyle/>
          <a:p>
            <a:r>
              <a:rPr lang="he-IL" dirty="0"/>
              <a:t>בירושלמי ביכורים (פרק ד, הלכה ו) נאמר בשם רבי יהודה: "גר עצמו מביא (ביכורים) וקורא (מקרא ביכורים): "</a:t>
            </a:r>
            <a:r>
              <a:rPr lang="he-IL" b="1" dirty="0"/>
              <a:t>באתי</a:t>
            </a:r>
            <a:r>
              <a:rPr lang="he-IL" dirty="0"/>
              <a:t> אל הארץ אשר נשבע ה' </a:t>
            </a:r>
            <a:r>
              <a:rPr lang="he-IL" b="1" dirty="0"/>
              <a:t>לאבותינו</a:t>
            </a:r>
            <a:r>
              <a:rPr lang="he-IL" dirty="0"/>
              <a:t> לתת לנו". כלומר הוא חלק מעם ישראל והמורשת וההיסטוריה של עם ישראל שייכים לו.</a:t>
            </a:r>
          </a:p>
          <a:p>
            <a:r>
              <a:rPr lang="he-IL" dirty="0"/>
              <a:t>רבי יהושע בן לוי אמר: הלכה כרבי יהודה.</a:t>
            </a:r>
          </a:p>
          <a:p>
            <a:r>
              <a:rPr lang="he-IL" dirty="0"/>
              <a:t>בא מעשה לפני רבי </a:t>
            </a:r>
            <a:r>
              <a:rPr lang="he-IL" dirty="0" err="1"/>
              <a:t>אבהו</a:t>
            </a:r>
            <a:r>
              <a:rPr lang="he-IL" dirty="0"/>
              <a:t> והורה כרבי יהודה (שהגר לא ישנה בתפילתו).</a:t>
            </a:r>
          </a:p>
        </p:txBody>
      </p:sp>
    </p:spTree>
    <p:extLst>
      <p:ext uri="{BB962C8B-B14F-4D97-AF65-F5344CB8AC3E}">
        <p14:creationId xmlns:p14="http://schemas.microsoft.com/office/powerpoint/2010/main" val="636807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9719F4F-C932-4441-985F-83322CCDA9E3}"/>
              </a:ext>
            </a:extLst>
          </p:cNvPr>
          <p:cNvSpPr>
            <a:spLocks noGrp="1"/>
          </p:cNvSpPr>
          <p:nvPr>
            <p:ph type="title"/>
          </p:nvPr>
        </p:nvSpPr>
        <p:spPr/>
        <p:txBody>
          <a:bodyPr/>
          <a:lstStyle/>
          <a:p>
            <a:pPr algn="ctr"/>
            <a:r>
              <a:rPr lang="he-IL" dirty="0"/>
              <a:t>חלק ב'- מבוא</a:t>
            </a:r>
          </a:p>
        </p:txBody>
      </p:sp>
      <p:sp>
        <p:nvSpPr>
          <p:cNvPr id="3" name="מציין מיקום תוכן 2">
            <a:extLst>
              <a:ext uri="{FF2B5EF4-FFF2-40B4-BE49-F238E27FC236}">
                <a16:creationId xmlns:a16="http://schemas.microsoft.com/office/drawing/2014/main" id="{2EC7477B-DA83-4C7A-8BE8-4521C7DB2B8C}"/>
              </a:ext>
            </a:extLst>
          </p:cNvPr>
          <p:cNvSpPr>
            <a:spLocks noGrp="1"/>
          </p:cNvSpPr>
          <p:nvPr>
            <p:ph idx="1"/>
          </p:nvPr>
        </p:nvSpPr>
        <p:spPr>
          <a:xfrm>
            <a:off x="838200" y="1447061"/>
            <a:ext cx="10515600" cy="5410940"/>
          </a:xfrm>
        </p:spPr>
        <p:txBody>
          <a:bodyPr>
            <a:normAutofit/>
          </a:bodyPr>
          <a:lstStyle/>
          <a:p>
            <a:pPr>
              <a:lnSpc>
                <a:spcPct val="200000"/>
              </a:lnSpc>
            </a:pPr>
            <a:endParaRPr lang="he-IL" dirty="0"/>
          </a:p>
          <a:p>
            <a:pPr>
              <a:lnSpc>
                <a:spcPct val="200000"/>
              </a:lnSpc>
            </a:pPr>
            <a:r>
              <a:rPr lang="he-IL" dirty="0"/>
              <a:t>רבי עובדיה ורבו התווכחו האם הישמעאלים הם עובדי עבודה זרה. </a:t>
            </a:r>
          </a:p>
          <a:p>
            <a:pPr>
              <a:lnSpc>
                <a:spcPct val="200000"/>
              </a:lnSpc>
            </a:pPr>
            <a:r>
              <a:rPr lang="he-IL" dirty="0"/>
              <a:t>רבי עובדיה טען שהישמעאלים אינם עובדי עבודה זרה ואילו רבו טען שהישמעאלים אכן עובדי עבודה זרה.</a:t>
            </a:r>
          </a:p>
          <a:p>
            <a:pPr>
              <a:lnSpc>
                <a:spcPct val="200000"/>
              </a:lnSpc>
            </a:pPr>
            <a:r>
              <a:rPr lang="he-IL" dirty="0"/>
              <a:t>הרב התלהם כלפי רבי עובדיה וקרא לו "כסיל" ובכך עבר על האיסור "וגר לא תונה" (=אונאת דברים). התורה מזהירה 36 פעמים לא לפגוע בגרים והרב נכשל בזה.</a:t>
            </a:r>
          </a:p>
        </p:txBody>
      </p:sp>
    </p:spTree>
    <p:extLst>
      <p:ext uri="{BB962C8B-B14F-4D97-AF65-F5344CB8AC3E}">
        <p14:creationId xmlns:p14="http://schemas.microsoft.com/office/powerpoint/2010/main" val="711793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A380202C-F853-402B-93AA-51B0B0611A25}"/>
              </a:ext>
            </a:extLst>
          </p:cNvPr>
          <p:cNvPicPr>
            <a:picLocks noChangeAspect="1"/>
          </p:cNvPicPr>
          <p:nvPr/>
        </p:nvPicPr>
        <p:blipFill>
          <a:blip r:embed="rId2"/>
          <a:stretch>
            <a:fillRect/>
          </a:stretch>
        </p:blipFill>
        <p:spPr>
          <a:xfrm>
            <a:off x="1107346" y="4003015"/>
            <a:ext cx="1366606" cy="2072436"/>
          </a:xfrm>
          <a:prstGeom prst="rect">
            <a:avLst/>
          </a:prstGeom>
        </p:spPr>
      </p:pic>
      <p:sp>
        <p:nvSpPr>
          <p:cNvPr id="2" name="כותרת 1">
            <a:extLst>
              <a:ext uri="{FF2B5EF4-FFF2-40B4-BE49-F238E27FC236}">
                <a16:creationId xmlns:a16="http://schemas.microsoft.com/office/drawing/2014/main" id="{9F2AF3A9-970A-4AEA-B10A-FDC4532F4A0B}"/>
              </a:ext>
            </a:extLst>
          </p:cNvPr>
          <p:cNvSpPr>
            <a:spLocks noGrp="1"/>
          </p:cNvSpPr>
          <p:nvPr>
            <p:ph type="title"/>
          </p:nvPr>
        </p:nvSpPr>
        <p:spPr>
          <a:xfrm>
            <a:off x="838200" y="18255"/>
            <a:ext cx="10515600" cy="1325563"/>
          </a:xfrm>
        </p:spPr>
        <p:txBody>
          <a:bodyPr/>
          <a:lstStyle/>
          <a:p>
            <a:pPr algn="ctr"/>
            <a:r>
              <a:rPr lang="he-IL" dirty="0"/>
              <a:t>תוכן הסוגיה</a:t>
            </a:r>
          </a:p>
        </p:txBody>
      </p:sp>
      <p:sp>
        <p:nvSpPr>
          <p:cNvPr id="3" name="מציין מיקום תוכן 2">
            <a:extLst>
              <a:ext uri="{FF2B5EF4-FFF2-40B4-BE49-F238E27FC236}">
                <a16:creationId xmlns:a16="http://schemas.microsoft.com/office/drawing/2014/main" id="{582E8C39-1591-44C1-BE94-648E291371DC}"/>
              </a:ext>
            </a:extLst>
          </p:cNvPr>
          <p:cNvSpPr>
            <a:spLocks noGrp="1"/>
          </p:cNvSpPr>
          <p:nvPr>
            <p:ph idx="1"/>
          </p:nvPr>
        </p:nvSpPr>
        <p:spPr>
          <a:xfrm>
            <a:off x="838200" y="1343818"/>
            <a:ext cx="10515600" cy="4833145"/>
          </a:xfrm>
        </p:spPr>
        <p:txBody>
          <a:bodyPr>
            <a:normAutofit/>
          </a:bodyPr>
          <a:lstStyle/>
          <a:p>
            <a:pPr>
              <a:lnSpc>
                <a:spcPct val="200000"/>
              </a:lnSpc>
            </a:pPr>
            <a:endParaRPr lang="he-IL" dirty="0"/>
          </a:p>
        </p:txBody>
      </p:sp>
      <p:sp>
        <p:nvSpPr>
          <p:cNvPr id="5" name="בועת דיבור: אליפסה 4">
            <a:extLst>
              <a:ext uri="{FF2B5EF4-FFF2-40B4-BE49-F238E27FC236}">
                <a16:creationId xmlns:a16="http://schemas.microsoft.com/office/drawing/2014/main" id="{6E4C6AF3-7BF6-42D8-A147-8B6878956194}"/>
              </a:ext>
            </a:extLst>
          </p:cNvPr>
          <p:cNvSpPr/>
          <p:nvPr/>
        </p:nvSpPr>
        <p:spPr>
          <a:xfrm>
            <a:off x="1235738" y="2461669"/>
            <a:ext cx="3026545" cy="1439834"/>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he-IL" dirty="0"/>
              <a:t>למי קראת כסיל?!</a:t>
            </a:r>
          </a:p>
        </p:txBody>
      </p:sp>
    </p:spTree>
    <p:extLst>
      <p:ext uri="{BB962C8B-B14F-4D97-AF65-F5344CB8AC3E}">
        <p14:creationId xmlns:p14="http://schemas.microsoft.com/office/powerpoint/2010/main" val="1160407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3BE5C718-63D9-46ED-8C92-CC6D19B31D2A}"/>
              </a:ext>
            </a:extLst>
          </p:cNvPr>
          <p:cNvSpPr>
            <a:spLocks noGrp="1"/>
          </p:cNvSpPr>
          <p:nvPr>
            <p:ph idx="1"/>
          </p:nvPr>
        </p:nvSpPr>
        <p:spPr>
          <a:xfrm>
            <a:off x="838200" y="257452"/>
            <a:ext cx="10515600" cy="5919511"/>
          </a:xfrm>
        </p:spPr>
        <p:txBody>
          <a:bodyPr/>
          <a:lstStyle/>
          <a:p>
            <a:pPr>
              <a:lnSpc>
                <a:spcPct val="200000"/>
              </a:lnSpc>
            </a:pPr>
            <a:endParaRPr lang="he-IL" dirty="0"/>
          </a:p>
          <a:p>
            <a:pPr>
              <a:lnSpc>
                <a:spcPct val="200000"/>
              </a:lnSpc>
            </a:pPr>
            <a:endParaRPr lang="he-IL" dirty="0"/>
          </a:p>
          <a:p>
            <a:pPr>
              <a:lnSpc>
                <a:spcPct val="200000"/>
              </a:lnSpc>
            </a:pPr>
            <a:endParaRPr lang="he-IL" dirty="0"/>
          </a:p>
          <a:p>
            <a:pPr>
              <a:lnSpc>
                <a:spcPct val="200000"/>
              </a:lnSpc>
            </a:pPr>
            <a:r>
              <a:rPr lang="he-IL" dirty="0"/>
              <a:t>הרמב"ם כותב שאם הרב היה צודק ורבי עובדיה היה טועה, היה רבו צריך להסביר לו פנים ולדבר עמו בעדינות. קל וחומר שכשרבי עובדיה הגר צודק ורבו טועה, כמובן שעליו לכבד אותו ולדבר אליו בצורה יפה.</a:t>
            </a:r>
          </a:p>
        </p:txBody>
      </p:sp>
    </p:spTree>
    <p:extLst>
      <p:ext uri="{BB962C8B-B14F-4D97-AF65-F5344CB8AC3E}">
        <p14:creationId xmlns:p14="http://schemas.microsoft.com/office/powerpoint/2010/main" val="3892835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8C6E8AE6-713E-4A89-A7B8-D7722BABED83}"/>
              </a:ext>
            </a:extLst>
          </p:cNvPr>
          <p:cNvSpPr>
            <a:spLocks noGrp="1"/>
          </p:cNvSpPr>
          <p:nvPr>
            <p:ph idx="1"/>
          </p:nvPr>
        </p:nvSpPr>
        <p:spPr>
          <a:xfrm>
            <a:off x="838200" y="275208"/>
            <a:ext cx="10515600" cy="5901755"/>
          </a:xfrm>
        </p:spPr>
        <p:txBody>
          <a:bodyPr>
            <a:normAutofit/>
          </a:bodyPr>
          <a:lstStyle/>
          <a:p>
            <a:pPr>
              <a:lnSpc>
                <a:spcPct val="200000"/>
              </a:lnSpc>
            </a:pPr>
            <a:endParaRPr lang="he-IL" dirty="0"/>
          </a:p>
          <a:p>
            <a:pPr>
              <a:lnSpc>
                <a:spcPct val="200000"/>
              </a:lnSpc>
            </a:pPr>
            <a:endParaRPr lang="he-IL" dirty="0"/>
          </a:p>
          <a:p>
            <a:pPr>
              <a:lnSpc>
                <a:spcPct val="200000"/>
              </a:lnSpc>
            </a:pPr>
            <a:endParaRPr lang="he-IL" dirty="0"/>
          </a:p>
          <a:p>
            <a:pPr>
              <a:lnSpc>
                <a:spcPct val="200000"/>
              </a:lnSpc>
            </a:pPr>
            <a:r>
              <a:rPr lang="he-IL" dirty="0"/>
              <a:t>הרמב"ם מוכיח שה' אוהב את הגרים, באמצעות הפסוק: "ואוהב גר לתת לו לחם ושמלה".</a:t>
            </a:r>
          </a:p>
          <a:p>
            <a:pPr>
              <a:lnSpc>
                <a:spcPct val="200000"/>
              </a:lnSpc>
            </a:pPr>
            <a:r>
              <a:rPr lang="he-IL" dirty="0"/>
              <a:t>הרמב"ם מתפלא שהרב כינה את רבי עובדיה הגר "כסיל" ותוהה אם היה שיכור שהגיע לכך, שהרי כל הכועס כאילו עובד עבודה זרה, ואיך זה השפיל גר שהתורה הזהירה ב36 מקומות על היחס כלפיו. </a:t>
            </a:r>
          </a:p>
        </p:txBody>
      </p:sp>
    </p:spTree>
    <p:extLst>
      <p:ext uri="{BB962C8B-B14F-4D97-AF65-F5344CB8AC3E}">
        <p14:creationId xmlns:p14="http://schemas.microsoft.com/office/powerpoint/2010/main" val="1410952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"לא כסיל אלא משכיל"</a:t>
            </a:r>
          </a:p>
        </p:txBody>
      </p:sp>
      <p:sp>
        <p:nvSpPr>
          <p:cNvPr id="3" name="מציין מיקום תוכן 2"/>
          <p:cNvSpPr>
            <a:spLocks noGrp="1"/>
          </p:cNvSpPr>
          <p:nvPr>
            <p:ph idx="1"/>
          </p:nvPr>
        </p:nvSpPr>
        <p:spPr/>
        <p:txBody>
          <a:bodyPr/>
          <a:lstStyle/>
          <a:p>
            <a:pPr>
              <a:lnSpc>
                <a:spcPct val="200000"/>
              </a:lnSpc>
            </a:pPr>
            <a:r>
              <a:rPr lang="he-IL" dirty="0"/>
              <a:t>הרמב"ם מסביר לרבי עובדיה: אין אתה "כסיל" אלא "משכיל", ו"מבין", ו"פיקח", ו"הולך נכוחות", תלמידו של אברהם אבינו שהניח אבותיו ומולדתו, והלך בדרך ה'. </a:t>
            </a:r>
            <a:r>
              <a:rPr lang="he-IL" dirty="0" err="1"/>
              <a:t>ומכיון</a:t>
            </a:r>
            <a:r>
              <a:rPr lang="he-IL" dirty="0"/>
              <a:t> שה</a:t>
            </a:r>
            <a:r>
              <a:rPr lang="he-IL"/>
              <a:t>' דיבר </a:t>
            </a:r>
            <a:r>
              <a:rPr lang="he-IL" dirty="0"/>
              <a:t>טוב על ישראל, כל הטוב ההוא אשר ייטיב ה' עם ישראל, </a:t>
            </a:r>
            <a:r>
              <a:rPr lang="he-IL" dirty="0" err="1"/>
              <a:t>יפול</a:t>
            </a:r>
            <a:r>
              <a:rPr lang="he-IL" dirty="0"/>
              <a:t> גם בחלקו של עובדיה.</a:t>
            </a:r>
          </a:p>
        </p:txBody>
      </p:sp>
    </p:spTree>
    <p:extLst>
      <p:ext uri="{BB962C8B-B14F-4D97-AF65-F5344CB8AC3E}">
        <p14:creationId xmlns:p14="http://schemas.microsoft.com/office/powerpoint/2010/main" val="2979072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6C12485-0EBB-4CFC-AD15-100C39451439}"/>
              </a:ext>
            </a:extLst>
          </p:cNvPr>
          <p:cNvSpPr>
            <a:spLocks noGrp="1"/>
          </p:cNvSpPr>
          <p:nvPr>
            <p:ph type="title"/>
          </p:nvPr>
        </p:nvSpPr>
        <p:spPr/>
        <p:txBody>
          <a:bodyPr/>
          <a:lstStyle/>
          <a:p>
            <a:pPr algn="ctr"/>
            <a:r>
              <a:rPr lang="he-IL" dirty="0"/>
              <a:t>תוכן עניינים</a:t>
            </a:r>
          </a:p>
        </p:txBody>
      </p:sp>
      <p:sp>
        <p:nvSpPr>
          <p:cNvPr id="3" name="מציין מיקום תוכן 2">
            <a:extLst>
              <a:ext uri="{FF2B5EF4-FFF2-40B4-BE49-F238E27FC236}">
                <a16:creationId xmlns:a16="http://schemas.microsoft.com/office/drawing/2014/main" id="{3D6819D3-A5AB-48CA-BBB4-D5E94AF3A0E0}"/>
              </a:ext>
            </a:extLst>
          </p:cNvPr>
          <p:cNvSpPr>
            <a:spLocks noGrp="1"/>
          </p:cNvSpPr>
          <p:nvPr>
            <p:ph idx="1"/>
          </p:nvPr>
        </p:nvSpPr>
        <p:spPr/>
        <p:txBody>
          <a:bodyPr/>
          <a:lstStyle/>
          <a:p>
            <a:r>
              <a:rPr lang="he-IL" dirty="0"/>
              <a:t>חלק א' מבוא............................................................................ע"מ 3 </a:t>
            </a:r>
          </a:p>
          <a:p>
            <a:r>
              <a:rPr lang="he-IL" dirty="0"/>
              <a:t>תוכן הסוגיה.............................................................................ע"מ 4</a:t>
            </a:r>
          </a:p>
          <a:p>
            <a:r>
              <a:rPr lang="he-IL" dirty="0"/>
              <a:t>חלק ב' מבוא............................................................................ע"מ 7</a:t>
            </a:r>
          </a:p>
          <a:p>
            <a:r>
              <a:rPr lang="he-IL" dirty="0"/>
              <a:t>תוכן הסוגיה.............................................................................ע"מ 8</a:t>
            </a:r>
          </a:p>
        </p:txBody>
      </p:sp>
    </p:spTree>
    <p:extLst>
      <p:ext uri="{BB962C8B-B14F-4D97-AF65-F5344CB8AC3E}">
        <p14:creationId xmlns:p14="http://schemas.microsoft.com/office/powerpoint/2010/main" val="3216416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02AA772-E0E4-4764-BB0F-D0C25D3D9A8F}"/>
              </a:ext>
            </a:extLst>
          </p:cNvPr>
          <p:cNvSpPr>
            <a:spLocks noGrp="1"/>
          </p:cNvSpPr>
          <p:nvPr>
            <p:ph type="title"/>
          </p:nvPr>
        </p:nvSpPr>
        <p:spPr>
          <a:xfrm>
            <a:off x="838200" y="32720"/>
            <a:ext cx="10515600" cy="1325563"/>
          </a:xfrm>
        </p:spPr>
        <p:txBody>
          <a:bodyPr/>
          <a:lstStyle/>
          <a:p>
            <a:pPr algn="ctr"/>
            <a:r>
              <a:rPr lang="he-IL" dirty="0"/>
              <a:t>חלק א'- מבוא</a:t>
            </a:r>
          </a:p>
        </p:txBody>
      </p:sp>
      <p:sp>
        <p:nvSpPr>
          <p:cNvPr id="3" name="מציין מיקום תוכן 2">
            <a:extLst>
              <a:ext uri="{FF2B5EF4-FFF2-40B4-BE49-F238E27FC236}">
                <a16:creationId xmlns:a16="http://schemas.microsoft.com/office/drawing/2014/main" id="{CF2ED337-28F5-48C4-8B64-77E89940481D}"/>
              </a:ext>
            </a:extLst>
          </p:cNvPr>
          <p:cNvSpPr>
            <a:spLocks noGrp="1"/>
          </p:cNvSpPr>
          <p:nvPr>
            <p:ph idx="1"/>
          </p:nvPr>
        </p:nvSpPr>
        <p:spPr>
          <a:xfrm>
            <a:off x="838200" y="1118586"/>
            <a:ext cx="10515600" cy="5058377"/>
          </a:xfrm>
        </p:spPr>
        <p:txBody>
          <a:bodyPr>
            <a:normAutofit/>
          </a:bodyPr>
          <a:lstStyle/>
          <a:p>
            <a:pPr>
              <a:lnSpc>
                <a:spcPct val="200000"/>
              </a:lnSpc>
            </a:pPr>
            <a:r>
              <a:rPr lang="he-IL" dirty="0"/>
              <a:t>הרמב"ם נשאל האם אדם שמתגייר צריך לומר בתפילותיו אותם ביטויים כיהודי מלידה?</a:t>
            </a:r>
          </a:p>
        </p:txBody>
      </p:sp>
      <p:pic>
        <p:nvPicPr>
          <p:cNvPr id="4" name="תמונה 3">
            <a:extLst>
              <a:ext uri="{FF2B5EF4-FFF2-40B4-BE49-F238E27FC236}">
                <a16:creationId xmlns:a16="http://schemas.microsoft.com/office/drawing/2014/main" id="{2A59D558-FC8E-4076-A417-D3AA35EF3873}"/>
              </a:ext>
            </a:extLst>
          </p:cNvPr>
          <p:cNvPicPr>
            <a:picLocks noChangeAspect="1"/>
          </p:cNvPicPr>
          <p:nvPr/>
        </p:nvPicPr>
        <p:blipFill>
          <a:blip r:embed="rId2"/>
          <a:stretch>
            <a:fillRect/>
          </a:stretch>
        </p:blipFill>
        <p:spPr>
          <a:xfrm>
            <a:off x="6096000" y="3123446"/>
            <a:ext cx="1814246" cy="2738814"/>
          </a:xfrm>
          <a:prstGeom prst="rect">
            <a:avLst/>
          </a:prstGeom>
        </p:spPr>
      </p:pic>
      <p:sp>
        <p:nvSpPr>
          <p:cNvPr id="6" name="בועת דיבור: אליפסה 5">
            <a:extLst>
              <a:ext uri="{FF2B5EF4-FFF2-40B4-BE49-F238E27FC236}">
                <a16:creationId xmlns:a16="http://schemas.microsoft.com/office/drawing/2014/main" id="{32452A5D-4F3F-4081-BD93-D1DA93FE4ACD}"/>
              </a:ext>
            </a:extLst>
          </p:cNvPr>
          <p:cNvSpPr/>
          <p:nvPr/>
        </p:nvSpPr>
        <p:spPr>
          <a:xfrm>
            <a:off x="6748370" y="1989691"/>
            <a:ext cx="2323751" cy="1077985"/>
          </a:xfrm>
          <a:prstGeom prst="wedgeEllipseCallou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he-IL" dirty="0"/>
              <a:t>האם אני אמור לומר תפילות כמו כל מי שנולד יהודי?</a:t>
            </a:r>
          </a:p>
        </p:txBody>
      </p:sp>
    </p:spTree>
    <p:extLst>
      <p:ext uri="{BB962C8B-B14F-4D97-AF65-F5344CB8AC3E}">
        <p14:creationId xmlns:p14="http://schemas.microsoft.com/office/powerpoint/2010/main" val="540049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44CB75F-37BA-4F65-BA1A-1901EA739271}"/>
              </a:ext>
            </a:extLst>
          </p:cNvPr>
          <p:cNvSpPr>
            <a:spLocks noGrp="1"/>
          </p:cNvSpPr>
          <p:nvPr>
            <p:ph type="title"/>
          </p:nvPr>
        </p:nvSpPr>
        <p:spPr>
          <a:xfrm>
            <a:off x="838200" y="18255"/>
            <a:ext cx="10515600" cy="1325563"/>
          </a:xfrm>
        </p:spPr>
        <p:txBody>
          <a:bodyPr/>
          <a:lstStyle/>
          <a:p>
            <a:pPr algn="ctr"/>
            <a:r>
              <a:rPr lang="he-IL" dirty="0"/>
              <a:t>תוכן הסוגיה</a:t>
            </a:r>
          </a:p>
        </p:txBody>
      </p:sp>
      <p:sp>
        <p:nvSpPr>
          <p:cNvPr id="3" name="מציין מיקום תוכן 2">
            <a:extLst>
              <a:ext uri="{FF2B5EF4-FFF2-40B4-BE49-F238E27FC236}">
                <a16:creationId xmlns:a16="http://schemas.microsoft.com/office/drawing/2014/main" id="{DEB4265D-D8F6-4E81-9B2E-A9582138933B}"/>
              </a:ext>
            </a:extLst>
          </p:cNvPr>
          <p:cNvSpPr>
            <a:spLocks noGrp="1"/>
          </p:cNvSpPr>
          <p:nvPr>
            <p:ph idx="1"/>
          </p:nvPr>
        </p:nvSpPr>
        <p:spPr>
          <a:xfrm>
            <a:off x="838200" y="1020932"/>
            <a:ext cx="10515600" cy="5220070"/>
          </a:xfrm>
        </p:spPr>
        <p:txBody>
          <a:bodyPr>
            <a:normAutofit/>
          </a:bodyPr>
          <a:lstStyle/>
          <a:p>
            <a:pPr>
              <a:lnSpc>
                <a:spcPct val="200000"/>
              </a:lnSpc>
            </a:pPr>
            <a:r>
              <a:rPr lang="he-IL" dirty="0"/>
              <a:t>רבי עובדיה הגר שואל: האם כשיאמר בתפילה ביטויים כמו "אלוהינו ואלוהי ואבותינו" "אשר קדשנו במצותיו וצוונו" "אשר </a:t>
            </a:r>
            <a:r>
              <a:rPr lang="he-IL" dirty="0" err="1"/>
              <a:t>הבדילנו</a:t>
            </a:r>
            <a:r>
              <a:rPr lang="he-IL" dirty="0"/>
              <a:t>" "אשר בחר בנו", "שהנחלת את אבותינו", "שהוצאתנו מארץ מצרים", "שעשה ניסים לאבותינו", יצטרך לומר את התפילות האלה באופן שונה משאר היהודים בגלל שהוא גר ואבותיו אינם יהודים?</a:t>
            </a:r>
          </a:p>
          <a:p>
            <a:endParaRPr lang="he-IL" dirty="0"/>
          </a:p>
          <a:p>
            <a:endParaRPr lang="he-IL" dirty="0"/>
          </a:p>
        </p:txBody>
      </p:sp>
    </p:spTree>
    <p:extLst>
      <p:ext uri="{BB962C8B-B14F-4D97-AF65-F5344CB8AC3E}">
        <p14:creationId xmlns:p14="http://schemas.microsoft.com/office/powerpoint/2010/main" val="4065248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80CDB20E-9288-459B-905A-67FDA03BB772}"/>
              </a:ext>
            </a:extLst>
          </p:cNvPr>
          <p:cNvSpPr>
            <a:spLocks noGrp="1"/>
          </p:cNvSpPr>
          <p:nvPr>
            <p:ph idx="1"/>
          </p:nvPr>
        </p:nvSpPr>
        <p:spPr>
          <a:xfrm>
            <a:off x="838200" y="289787"/>
            <a:ext cx="10515600" cy="6137645"/>
          </a:xfrm>
        </p:spPr>
        <p:txBody>
          <a:bodyPr>
            <a:normAutofit/>
          </a:bodyPr>
          <a:lstStyle/>
          <a:p>
            <a:pPr>
              <a:lnSpc>
                <a:spcPct val="200000"/>
              </a:lnSpc>
            </a:pPr>
            <a:endParaRPr lang="he-IL" dirty="0"/>
          </a:p>
          <a:p>
            <a:pPr>
              <a:lnSpc>
                <a:spcPct val="200000"/>
              </a:lnSpc>
            </a:pPr>
            <a:endParaRPr lang="he-IL" dirty="0"/>
          </a:p>
          <a:p>
            <a:pPr>
              <a:lnSpc>
                <a:spcPct val="200000"/>
              </a:lnSpc>
            </a:pPr>
            <a:endParaRPr lang="he-IL" dirty="0"/>
          </a:p>
          <a:p>
            <a:pPr>
              <a:lnSpc>
                <a:spcPct val="200000"/>
              </a:lnSpc>
            </a:pPr>
            <a:r>
              <a:rPr lang="he-IL" dirty="0"/>
              <a:t>הרמב"ם עונה לו שהוא יכול לומר את כל התפילות באופן רגיל, כיהודי מלידה.</a:t>
            </a:r>
          </a:p>
          <a:p>
            <a:pPr>
              <a:lnSpc>
                <a:spcPct val="200000"/>
              </a:lnSpc>
            </a:pPr>
            <a:endParaRPr lang="he-IL" dirty="0"/>
          </a:p>
          <a:p>
            <a:pPr>
              <a:lnSpc>
                <a:spcPct val="200000"/>
              </a:lnSpc>
            </a:pPr>
            <a:r>
              <a:rPr lang="he-IL" dirty="0"/>
              <a:t>אך הוא מחלק את כל הביטויים שהוזכרו קודם לשלושה סוגים:</a:t>
            </a:r>
          </a:p>
        </p:txBody>
      </p:sp>
    </p:spTree>
    <p:extLst>
      <p:ext uri="{BB962C8B-B14F-4D97-AF65-F5344CB8AC3E}">
        <p14:creationId xmlns:p14="http://schemas.microsoft.com/office/powerpoint/2010/main" val="3551653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t>"אלוהינו ואלוהי ואבותינו" ו"שהנחלת את אבותינו"</a:t>
            </a:r>
          </a:p>
        </p:txBody>
      </p:sp>
      <p:sp>
        <p:nvSpPr>
          <p:cNvPr id="3" name="מציין מיקום תוכן 2"/>
          <p:cNvSpPr>
            <a:spLocks noGrp="1"/>
          </p:cNvSpPr>
          <p:nvPr>
            <p:ph idx="1"/>
          </p:nvPr>
        </p:nvSpPr>
        <p:spPr/>
        <p:txBody>
          <a:bodyPr/>
          <a:lstStyle/>
          <a:p>
            <a:r>
              <a:rPr lang="he-IL" dirty="0"/>
              <a:t>ביטויים אלו מתייחסים לאברהם אבינו שהפיץ את האמונה המונותאיסטית (=אמונה באל אחד) בעולם, ולימד אותה לבניו ולתלמידיו שנאמר "למען אשר </a:t>
            </a:r>
            <a:r>
              <a:rPr lang="he-IL" dirty="0" err="1"/>
              <a:t>יצוה</a:t>
            </a:r>
            <a:r>
              <a:rPr lang="he-IL" dirty="0"/>
              <a:t> את בניו ואת ביתו אחריו ושמרו דרך ה'" (בראשית </a:t>
            </a:r>
            <a:r>
              <a:rPr lang="he-IL" dirty="0" err="1"/>
              <a:t>יח</a:t>
            </a:r>
            <a:r>
              <a:rPr lang="he-IL" dirty="0"/>
              <a:t> 19). לאברהם גם הובטחה הארץ שנאמר "קום התהלך בארץ לארכה ולרחבה כי לך </a:t>
            </a:r>
            <a:r>
              <a:rPr lang="he-IL" dirty="0" err="1"/>
              <a:t>אתננה</a:t>
            </a:r>
            <a:r>
              <a:rPr lang="he-IL" dirty="0"/>
              <a:t>" (בראשית </a:t>
            </a:r>
            <a:r>
              <a:rPr lang="he-IL" dirty="0" err="1"/>
              <a:t>יג</a:t>
            </a:r>
            <a:r>
              <a:rPr lang="he-IL" dirty="0"/>
              <a:t> 17)</a:t>
            </a:r>
          </a:p>
          <a:p>
            <a:r>
              <a:rPr lang="he-IL" dirty="0"/>
              <a:t>אברהם הוא אביהם הרוחני של הגרים שהצטרפו לאמונה היהודית ולכן הם צריכים לומר את הביטויים המתייחסים אליו כאביהם, בלי שום שינוי.</a:t>
            </a:r>
          </a:p>
        </p:txBody>
      </p:sp>
    </p:spTree>
    <p:extLst>
      <p:ext uri="{BB962C8B-B14F-4D97-AF65-F5344CB8AC3E}">
        <p14:creationId xmlns:p14="http://schemas.microsoft.com/office/powerpoint/2010/main" val="3382673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t>"שהוצאתנו ממצרים" ו"שעשית נסים לאבותינו"</a:t>
            </a:r>
          </a:p>
        </p:txBody>
      </p:sp>
      <p:sp>
        <p:nvSpPr>
          <p:cNvPr id="3" name="מציין מיקום תוכן 2"/>
          <p:cNvSpPr>
            <a:spLocks noGrp="1"/>
          </p:cNvSpPr>
          <p:nvPr>
            <p:ph idx="1"/>
          </p:nvPr>
        </p:nvSpPr>
        <p:spPr/>
        <p:txBody>
          <a:bodyPr/>
          <a:lstStyle/>
          <a:p>
            <a:r>
              <a:rPr lang="he-IL" dirty="0"/>
              <a:t>ביטויים אלו מתייחסים לאבותינו בתקופת יציאת מצרים.</a:t>
            </a:r>
          </a:p>
          <a:p>
            <a:r>
              <a:rPr lang="he-IL" dirty="0"/>
              <a:t>מאחר והגר הצטרף לעם ישראל, הוא יכול לראות בכל המורשת של עם ישראל את מורשתו ויכול לומר ביטויים אלו כמו כל יהודי מלידה ובלשון הרמב"ם: אין שום הפרש כלל בינינו ובינך.</a:t>
            </a:r>
          </a:p>
          <a:p>
            <a:r>
              <a:rPr lang="he-IL" dirty="0"/>
              <a:t>אם הגר רוצה לשנות ולומר: "שהוצאת את ישראל ממצרים", או "שעשית נסים עם ישראל" הוא יכול.</a:t>
            </a:r>
          </a:p>
        </p:txBody>
      </p:sp>
    </p:spTree>
    <p:extLst>
      <p:ext uri="{BB962C8B-B14F-4D97-AF65-F5344CB8AC3E}">
        <p14:creationId xmlns:p14="http://schemas.microsoft.com/office/powerpoint/2010/main" val="4141794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a:r>
              <a:rPr lang="he-IL" dirty="0"/>
              <a:t>"אשר בחר בנו", "אשר נתן לנו את תורתו" </a:t>
            </a:r>
            <a:br>
              <a:rPr lang="he-IL" dirty="0"/>
            </a:br>
            <a:r>
              <a:rPr lang="he-IL" dirty="0"/>
              <a:t>"אשר </a:t>
            </a:r>
            <a:r>
              <a:rPr lang="he-IL" dirty="0" err="1"/>
              <a:t>הבדילנו</a:t>
            </a:r>
            <a:r>
              <a:rPr lang="he-IL" dirty="0"/>
              <a:t>"</a:t>
            </a:r>
          </a:p>
        </p:txBody>
      </p:sp>
      <p:sp>
        <p:nvSpPr>
          <p:cNvPr id="3" name="מציין מיקום תוכן 2"/>
          <p:cNvSpPr>
            <a:spLocks noGrp="1"/>
          </p:cNvSpPr>
          <p:nvPr>
            <p:ph idx="1"/>
          </p:nvPr>
        </p:nvSpPr>
        <p:spPr/>
        <p:txBody>
          <a:bodyPr/>
          <a:lstStyle/>
          <a:p>
            <a:r>
              <a:rPr lang="he-IL" dirty="0"/>
              <a:t>ביטויים אלו עוסקים בבחירת ה' בעם ישראל, בחירה  הבאה לביטוי במתן תורה לעם ישראל. הגר הצטרף לעם ישראל וקיבל על עצמו תורה ומצוות לכן הוא יכול לומר ביטויים אלו בלי שום פקפוק. וכבר נאמר "תורה אחת ומשפט אחד יהיה לכם ולגר הגר אתכם" (במדבר טו 15).</a:t>
            </a:r>
          </a:p>
        </p:txBody>
      </p:sp>
    </p:spTree>
    <p:extLst>
      <p:ext uri="{BB962C8B-B14F-4D97-AF65-F5344CB8AC3E}">
        <p14:creationId xmlns:p14="http://schemas.microsoft.com/office/powerpoint/2010/main" val="1670250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72F8579C-340F-465B-A003-313D5BF54B18}"/>
              </a:ext>
            </a:extLst>
          </p:cNvPr>
          <p:cNvPicPr>
            <a:picLocks noChangeAspect="1"/>
          </p:cNvPicPr>
          <p:nvPr/>
        </p:nvPicPr>
        <p:blipFill>
          <a:blip r:embed="rId2"/>
          <a:stretch>
            <a:fillRect/>
          </a:stretch>
        </p:blipFill>
        <p:spPr>
          <a:xfrm>
            <a:off x="8399917" y="4065355"/>
            <a:ext cx="3113274" cy="1999885"/>
          </a:xfrm>
          <a:prstGeom prst="rect">
            <a:avLst/>
          </a:prstGeom>
        </p:spPr>
      </p:pic>
      <p:sp>
        <p:nvSpPr>
          <p:cNvPr id="3" name="מציין מיקום תוכן 2">
            <a:extLst>
              <a:ext uri="{FF2B5EF4-FFF2-40B4-BE49-F238E27FC236}">
                <a16:creationId xmlns:a16="http://schemas.microsoft.com/office/drawing/2014/main" id="{104B3F6F-592D-4997-BF08-6940B77A25E0}"/>
              </a:ext>
            </a:extLst>
          </p:cNvPr>
          <p:cNvSpPr>
            <a:spLocks noGrp="1"/>
          </p:cNvSpPr>
          <p:nvPr>
            <p:ph idx="1"/>
          </p:nvPr>
        </p:nvSpPr>
        <p:spPr>
          <a:xfrm>
            <a:off x="838200" y="431830"/>
            <a:ext cx="10515600" cy="6182034"/>
          </a:xfrm>
        </p:spPr>
        <p:txBody>
          <a:bodyPr/>
          <a:lstStyle/>
          <a:p>
            <a:pPr>
              <a:lnSpc>
                <a:spcPct val="200000"/>
              </a:lnSpc>
            </a:pPr>
            <a:endParaRPr lang="he-IL" dirty="0"/>
          </a:p>
          <a:p>
            <a:pPr>
              <a:lnSpc>
                <a:spcPct val="200000"/>
              </a:lnSpc>
            </a:pPr>
            <a:endParaRPr lang="he-IL" dirty="0"/>
          </a:p>
          <a:p>
            <a:pPr>
              <a:lnSpc>
                <a:spcPct val="200000"/>
              </a:lnSpc>
            </a:pPr>
            <a:endParaRPr lang="he-IL" dirty="0"/>
          </a:p>
          <a:p>
            <a:pPr>
              <a:lnSpc>
                <a:spcPct val="200000"/>
              </a:lnSpc>
            </a:pPr>
            <a:endParaRPr lang="he-IL" dirty="0"/>
          </a:p>
          <a:p>
            <a:pPr>
              <a:lnSpc>
                <a:spcPct val="200000"/>
              </a:lnSpc>
            </a:pPr>
            <a:endParaRPr lang="he-IL" dirty="0"/>
          </a:p>
          <a:p>
            <a:pPr marL="0" indent="0">
              <a:lnSpc>
                <a:spcPct val="200000"/>
              </a:lnSpc>
              <a:buNone/>
            </a:pPr>
            <a:endParaRPr lang="he-IL" dirty="0"/>
          </a:p>
          <a:p>
            <a:endParaRPr lang="he-IL" dirty="0"/>
          </a:p>
        </p:txBody>
      </p:sp>
      <p:sp>
        <p:nvSpPr>
          <p:cNvPr id="2" name="מלבן 1"/>
          <p:cNvSpPr/>
          <p:nvPr/>
        </p:nvSpPr>
        <p:spPr>
          <a:xfrm>
            <a:off x="1268627" y="1622855"/>
            <a:ext cx="8863913" cy="3539430"/>
          </a:xfrm>
          <a:prstGeom prst="rect">
            <a:avLst/>
          </a:prstGeom>
        </p:spPr>
        <p:txBody>
          <a:bodyPr wrap="square">
            <a:spAutoFit/>
          </a:bodyPr>
          <a:lstStyle/>
          <a:p>
            <a:endParaRPr lang="he-IL" sz="3200" dirty="0"/>
          </a:p>
          <a:p>
            <a:endParaRPr lang="he-IL" sz="3200" dirty="0"/>
          </a:p>
          <a:p>
            <a:r>
              <a:rPr lang="he-IL" sz="3200" dirty="0"/>
              <a:t>אם אנחנו מתייחסים לאברהם יצחק ויעקב, הגר מתייחס למי שאמר והיה העולם הקב"ה, </a:t>
            </a:r>
          </a:p>
          <a:p>
            <a:r>
              <a:rPr lang="he-IL" sz="3200" dirty="0"/>
              <a:t>שנאמר "זה (=הגר) יאמר לה' אני, וזה (=ישראל מלידה) יקרא בשם ה'" (ישעיהו מד 5)</a:t>
            </a:r>
          </a:p>
          <a:p>
            <a:endParaRPr lang="he-IL" sz="3200" dirty="0"/>
          </a:p>
        </p:txBody>
      </p:sp>
    </p:spTree>
    <p:extLst>
      <p:ext uri="{BB962C8B-B14F-4D97-AF65-F5344CB8AC3E}">
        <p14:creationId xmlns:p14="http://schemas.microsoft.com/office/powerpoint/2010/main" val="945020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אורגני">
  <a:themeElements>
    <a:clrScheme name="אורגני">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אורגני">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אורגני">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296</TotalTime>
  <Words>767</Words>
  <Application>Microsoft Office PowerPoint</Application>
  <PresentationFormat>מסך רחב</PresentationFormat>
  <Paragraphs>61</Paragraphs>
  <Slides>15</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15</vt:i4>
      </vt:variant>
    </vt:vector>
  </HeadingPairs>
  <TitlesOfParts>
    <vt:vector size="19" baseType="lpstr">
      <vt:lpstr>Arial</vt:lpstr>
      <vt:lpstr>Garamond</vt:lpstr>
      <vt:lpstr>Times New Roman</vt:lpstr>
      <vt:lpstr>אורגני</vt:lpstr>
      <vt:lpstr>תשובות הרמב"ם לרבי עובדיה הגר</vt:lpstr>
      <vt:lpstr>תוכן עניינים</vt:lpstr>
      <vt:lpstr>חלק א'- מבוא</vt:lpstr>
      <vt:lpstr>תוכן הסוגיה</vt:lpstr>
      <vt:lpstr>מצגת של PowerPoint‏</vt:lpstr>
      <vt:lpstr>"אלוהינו ואלוהי ואבותינו" ו"שהנחלת את אבותינו"</vt:lpstr>
      <vt:lpstr>"שהוצאתנו ממצרים" ו"שעשית נסים לאבותינו"</vt:lpstr>
      <vt:lpstr>"אשר בחר בנו", "אשר נתן לנו את תורתו"  "אשר הבדילנו"</vt:lpstr>
      <vt:lpstr>מצגת של PowerPoint‏</vt:lpstr>
      <vt:lpstr>הוכחת הרמב"ם</vt:lpstr>
      <vt:lpstr>חלק ב'- מבוא</vt:lpstr>
      <vt:lpstr>תוכן הסוגיה</vt:lpstr>
      <vt:lpstr>מצגת של PowerPoint‏</vt:lpstr>
      <vt:lpstr>מצגת של PowerPoint‏</vt:lpstr>
      <vt:lpstr>"לא כסיל אלא משכיל"</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תשובת הרמב"ם לרבי יהודה הגר</dc:title>
  <dc:creator>עומרי  ש חיים</dc:creator>
  <cp:lastModifiedBy>Avraham</cp:lastModifiedBy>
  <cp:revision>51</cp:revision>
  <dcterms:created xsi:type="dcterms:W3CDTF">2018-02-20T15:11:17Z</dcterms:created>
  <dcterms:modified xsi:type="dcterms:W3CDTF">2018-03-19T20:00:59Z</dcterms:modified>
</cp:coreProperties>
</file>