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67" r:id="rId3"/>
    <p:sldId id="261" r:id="rId4"/>
    <p:sldId id="269" r:id="rId5"/>
    <p:sldId id="271" r:id="rId6"/>
    <p:sldId id="262" r:id="rId7"/>
    <p:sldId id="270" r:id="rId8"/>
    <p:sldId id="268" r:id="rId9"/>
    <p:sldId id="263" r:id="rId10"/>
    <p:sldId id="272" r:id="rId11"/>
    <p:sldId id="264" r:id="rId12"/>
    <p:sldId id="273" r:id="rId13"/>
    <p:sldId id="282" r:id="rId14"/>
    <p:sldId id="283" r:id="rId15"/>
    <p:sldId id="284" r:id="rId16"/>
    <p:sldId id="285" r:id="rId17"/>
    <p:sldId id="286" r:id="rId18"/>
    <p:sldId id="288" r:id="rId19"/>
    <p:sldId id="287" r:id="rId20"/>
    <p:sldId id="276" r:id="rId21"/>
    <p:sldId id="280" r:id="rId22"/>
    <p:sldId id="277" r:id="rId23"/>
    <p:sldId id="279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32" autoAdjust="0"/>
    <p:restoredTop sz="94671" autoAdjust="0"/>
  </p:normalViewPr>
  <p:slideViewPr>
    <p:cSldViewPr>
      <p:cViewPr>
        <p:scale>
          <a:sx n="66" d="100"/>
          <a:sy n="66" d="100"/>
        </p:scale>
        <p:origin x="-141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2D9D11-E6DF-4ECD-A4F4-45FC17B5FB72}" type="datetimeFigureOut">
              <a:rPr lang="he-IL" smtClean="0"/>
              <a:pPr/>
              <a:t>ב'/טבת/תשע"ד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872190-471D-48D2-ADE1-4137D5A9906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1366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190-471D-48D2-ADE1-4137D5A99069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9905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3FCC3B-47A9-495F-AAEA-05FB66B8EC6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FFCE6D-DAC6-4536-A31D-13C278DFD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685800"/>
            <a:ext cx="784860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תולדות החינוך בישראל</a:t>
            </a:r>
          </a:p>
          <a:p>
            <a:pPr algn="ctr"/>
            <a:r>
              <a:rPr lang="he-IL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מסכת </a:t>
            </a:r>
            <a:r>
              <a:rPr lang="he-IL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בבא </a:t>
            </a:r>
            <a:r>
              <a:rPr lang="he-IL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בתרא</a:t>
            </a:r>
            <a:r>
              <a:rPr lang="he-IL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e-IL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(דף </a:t>
            </a:r>
            <a:r>
              <a:rPr lang="he-IL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כא</a:t>
            </a:r>
            <a:r>
              <a:rPr lang="he-IL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ע"א)</a:t>
            </a:r>
            <a:endParaRPr lang="en-US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5364" name="Picture 4" descr="C:\Users\avraham\AppData\Local\Microsoft\Windows\Temporary Internet Files\Content.IE5\K19RU65I\MP90044236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25057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7772400" y="5971494"/>
            <a:ext cx="2286000" cy="365125"/>
          </a:xfrm>
        </p:spPr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©  א.ש.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7" y="1066800"/>
            <a:ext cx="43829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 smtClean="0"/>
              <a:t>גם תקנה זו לא הצליחה: </a:t>
            </a:r>
          </a:p>
          <a:p>
            <a:pPr algn="ctr"/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ומי שהיה רבו כועס עליו </a:t>
            </a:r>
          </a:p>
          <a:p>
            <a:pPr algn="ctr"/>
            <a:r>
              <a:rPr lang="he-IL" sz="3600" dirty="0" err="1" smtClean="0">
                <a:latin typeface="Guttman Calligraphic" pitchFamily="2" charset="-79"/>
                <a:cs typeface="Guttman Calligraphic" pitchFamily="2" charset="-79"/>
              </a:rPr>
              <a:t>מבעיט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בו ויצא"</a:t>
            </a:r>
            <a:endParaRPr lang="en-US" sz="3600" dirty="0">
              <a:cs typeface="Guttman Calligraphic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2438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 smtClean="0"/>
              <a:t>והרב שלימד אותם היה חסר סבלנות ללמד תלמידים שלא רגילים לתורה והיה  בועט בהם כשהיו מכעיסים אותו ומסלקם.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7191" b="7191"/>
          <a:stretch>
            <a:fillRect/>
          </a:stretch>
        </p:blipFill>
        <p:spPr bwMode="auto">
          <a:xfrm>
            <a:off x="3410665" y="3361730"/>
            <a:ext cx="1981200" cy="23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1242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היו מלמדים תלמידים בכל מדינה ומדינה </a:t>
            </a:r>
            <a:r>
              <a:rPr lang="en-US" dirty="0" smtClean="0"/>
              <a:t> </a:t>
            </a:r>
            <a:r>
              <a:rPr lang="he-IL" dirty="0" smtClean="0"/>
              <a:t>ובכל עיר ועיר בגילאי שש – שבע. </a:t>
            </a:r>
          </a:p>
          <a:p>
            <a:pPr algn="ctr"/>
            <a:r>
              <a:rPr lang="he-IL" dirty="0"/>
              <a:t>(</a:t>
            </a:r>
            <a:r>
              <a:rPr lang="he-IL" dirty="0" smtClean="0"/>
              <a:t>ומי שפתח בחצרו כיתת לימוד לתורה – אין השכנים רשאים לסגור אותה.)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609600"/>
            <a:ext cx="563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rgbClr val="FF0000"/>
                </a:solidFill>
                <a:latin typeface="Guttman Calligraphic" pitchFamily="2" charset="-79"/>
                <a:cs typeface="Guttman Calligraphic" pitchFamily="2" charset="-79"/>
              </a:rPr>
              <a:t>ד.</a:t>
            </a:r>
            <a:r>
              <a:rPr lang="he-IL" sz="3200" dirty="0" smtClean="0">
                <a:latin typeface="Guttman Calligraphic" pitchFamily="2" charset="-79"/>
                <a:cs typeface="Guttman Calligraphic" pitchFamily="2" charset="-79"/>
              </a:rPr>
              <a:t> "עד שבא יהושע בן גמלא ותיקן </a:t>
            </a:r>
            <a:r>
              <a:rPr lang="he-IL" sz="3200" dirty="0" err="1" smtClean="0">
                <a:latin typeface="Guttman Calligraphic" pitchFamily="2" charset="-79"/>
                <a:cs typeface="Guttman Calligraphic" pitchFamily="2" charset="-79"/>
              </a:rPr>
              <a:t>שיהו</a:t>
            </a:r>
            <a:r>
              <a:rPr lang="he-IL" sz="3200" dirty="0" smtClean="0">
                <a:latin typeface="Guttman Calligraphic" pitchFamily="2" charset="-79"/>
                <a:cs typeface="Guttman Calligraphic" pitchFamily="2" charset="-79"/>
              </a:rPr>
              <a:t> מושיבים מלמדי תינוקות בכל מדינה ומדינה ובכל עיר ועיר </a:t>
            </a:r>
            <a:r>
              <a:rPr lang="he-IL" sz="3200" dirty="0" err="1" smtClean="0">
                <a:latin typeface="Guttman Calligraphic" pitchFamily="2" charset="-79"/>
                <a:cs typeface="Guttman Calligraphic" pitchFamily="2" charset="-79"/>
              </a:rPr>
              <a:t>ומכניסין</a:t>
            </a:r>
            <a:r>
              <a:rPr lang="he-IL" sz="3200" dirty="0" smtClean="0">
                <a:latin typeface="Guttman Calligraphic" pitchFamily="2" charset="-79"/>
                <a:cs typeface="Guttman Calligraphic" pitchFamily="2" charset="-79"/>
              </a:rPr>
              <a:t> אותן כבן שש, כבן שבע"</a:t>
            </a:r>
          </a:p>
          <a:p>
            <a:pPr algn="ctr"/>
            <a:endParaRPr lang="en-US" sz="3600" dirty="0" smtClean="0">
              <a:cs typeface="Guttman Calligraphic" pitchFamily="2" charset="-79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343400"/>
            <a:ext cx="283028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362200" y="48006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Guttman Calligraphic" pitchFamily="2" charset="-79"/>
                <a:cs typeface="Guttman Calligraphic" pitchFamily="2" charset="-79"/>
              </a:rPr>
              <a:t>זכור אותו האיש לטוב ויהושע בן גמלא </a:t>
            </a:r>
            <a:r>
              <a:rPr lang="he-IL" sz="2400" dirty="0" smtClean="0">
                <a:latin typeface="Guttman Calligraphic" pitchFamily="2" charset="-79"/>
                <a:cs typeface="Guttman Calligraphic" pitchFamily="2" charset="-79"/>
              </a:rPr>
              <a:t>שבזכותו</a:t>
            </a:r>
          </a:p>
          <a:p>
            <a:pPr algn="ctr"/>
            <a:r>
              <a:rPr lang="he-IL" sz="2400" dirty="0" smtClean="0">
                <a:latin typeface="Guttman Calligraphic" pitchFamily="2" charset="-79"/>
                <a:cs typeface="Guttman Calligraphic" pitchFamily="2" charset="-79"/>
              </a:rPr>
              <a:t>לא נשתכחה תורה מישראל</a:t>
            </a:r>
            <a:endParaRPr lang="en-US" sz="2400" dirty="0"/>
          </a:p>
        </p:txBody>
      </p:sp>
      <p:pic>
        <p:nvPicPr>
          <p:cNvPr id="1030" name="Picture 6" descr="http://www.datili.co.il/files_media/2f52219522984d5d4617255562f7fa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מאז תקנת יהושע בן גמלא ואילך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לא מעבירים ילד מעיר לעיר 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מפני הסכנה שבדרכים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אלא פותחים בית ספר בכל עיר ומממנים מלמד תינוקות ואפילו לילד אחד (עפ"י רש"י)</a:t>
            </a: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he-IL" dirty="0"/>
          </a:p>
          <a:p>
            <a:pPr lvl="8" algn="ctr"/>
            <a:endParaRPr lang="he-IL" dirty="0"/>
          </a:p>
        </p:txBody>
      </p:sp>
      <p:pic>
        <p:nvPicPr>
          <p:cNvPr id="7171" name="Picture 3" descr="C:\Users\avraham\AppData\Local\Microsoft\Windows\Temporary Internet Files\Content.IE5\KP6GYA2Y\MC9002954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583317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97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אבל מעבירים ילדים מבית כנסת אחד 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לבית כנסת אחר באותה העיר</a:t>
            </a: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4" name="Picture 2" descr="C:\Users\avraham\AppData\Local\Microsoft\Windows\Temporary Internet Files\Content.IE5\831PO81K\MP90042281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800422" cy="3202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2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ואם יש נהר בין שני בתי הכנסת 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ויש סכנה להעביר את הילדים, אין מעבירים. 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אך אם עובר מעליו גשר רחב מעבירים.</a:t>
            </a:r>
            <a:endParaRPr lang="he-IL" sz="3600" dirty="0"/>
          </a:p>
        </p:txBody>
      </p:sp>
      <p:pic>
        <p:nvPicPr>
          <p:cNvPr id="1027" name="Picture 3" descr="C:\Users\avraham\AppData\Local\Microsoft\Windows\Temporary Internet Files\Content.IE5\831PO81K\MP90040111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80347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52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286000" y="1295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כמות הילדים בכתה</a:t>
            </a:r>
          </a:p>
          <a:p>
            <a:pPr algn="ctr"/>
            <a:endParaRPr lang="he-IL" sz="3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מנין התינוקות הראוי למלמד אחד – עשרים </a:t>
            </a:r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וחמישה</a:t>
            </a:r>
            <a:endParaRPr lang="he-IL" sz="3600" dirty="0"/>
          </a:p>
        </p:txBody>
      </p:sp>
      <p:pic>
        <p:nvPicPr>
          <p:cNvPr id="8194" name="Picture 2" descr="C:\Users\avraham\AppData\Local\Microsoft\Windows\Temporary Internet Files\Content.IE5\K19RU65I\MP90042781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971800" cy="2210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52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828800" y="11176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ואם יש חמשים,</a:t>
            </a:r>
          </a:p>
          <a:p>
            <a:pPr algn="ctr"/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600" dirty="0"/>
          </a:p>
        </p:txBody>
      </p:sp>
      <p:pic>
        <p:nvPicPr>
          <p:cNvPr id="9220" name="Picture 4" descr="http://www.worldcampusblog.org/wp-content/myfotos/omura_jul_2009/David_at_Japanese_Elementary_Schoo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31793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71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124200" y="13716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מפצלים את הכתה </a:t>
            </a:r>
            <a:b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וממנים שני מלמדי תינוקות</a:t>
            </a:r>
            <a:endParaRPr lang="he-IL" dirty="0"/>
          </a:p>
        </p:txBody>
      </p:sp>
      <p:pic>
        <p:nvPicPr>
          <p:cNvPr id="7" name="Picture 4" descr="http://www.worldcampusblog.org/wp-content/myfotos/omura_jul_2009/David_at_Japanese_Elementary_Scho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9371" y="1106714"/>
            <a:ext cx="22352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worldcampusblog.org/wp-content/myfotos/omura_jul_2009/David_at_Japanese_Elementary_Schoo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687"/>
          <a:stretch/>
        </p:blipFill>
        <p:spPr bwMode="auto">
          <a:xfrm>
            <a:off x="653143" y="1128486"/>
            <a:ext cx="2471057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42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vraham\AppData\Local\Microsoft\Windows\Temporary Internet Files\Content.IE5\B8X0D0ZN\MP90043049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9229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2286000" y="1295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ואם יש ארבעים,</a:t>
            </a:r>
          </a:p>
          <a:p>
            <a:pPr algn="ctr"/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מעמידים עוזר למלמד (=ריש </a:t>
            </a:r>
            <a:r>
              <a:rPr lang="he-IL" sz="3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דוכנא</a:t>
            </a: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ctr"/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ומממנים אותו מקופת העיר.</a:t>
            </a:r>
            <a:endParaRPr lang="he-IL" sz="3600" dirty="0"/>
          </a:p>
        </p:txBody>
      </p:sp>
    </p:spTree>
    <p:extLst>
      <p:ext uri="{BB962C8B-B14F-4D97-AF65-F5344CB8AC3E}">
        <p14:creationId xmlns="" xmlns:p14="http://schemas.microsoft.com/office/powerpoint/2010/main" val="31156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"</a:t>
            </a:r>
            <a:r>
              <a:rPr lang="he-IL" sz="3600" dirty="0" err="1" smtClean="0">
                <a:latin typeface="Guttman Calligraphic" pitchFamily="2" charset="-79"/>
                <a:cs typeface="Guttman Calligraphic" pitchFamily="2" charset="-79"/>
              </a:rPr>
              <a:t>דאמר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רב יהודה אמר רב: ברם! </a:t>
            </a:r>
            <a:r>
              <a:rPr lang="he-IL" sz="2400" dirty="0" smtClean="0">
                <a:latin typeface="Guttman Calligraphic" pitchFamily="2" charset="-79"/>
                <a:cs typeface="Guttman Calligraphic" pitchFamily="2" charset="-79"/>
              </a:rPr>
              <a:t>(אמת!) 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זכור אותו האיש לטוב ויהושע בן גמלא שמו, שאלמלא הוא נשתכחה תורה מישראל"</a:t>
            </a:r>
            <a:endParaRPr lang="en-US" sz="3600" dirty="0">
              <a:cs typeface="Guttman Calligraphic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895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רב יהודה אומר בשם רב שבזכות תקנת החינוך של יהושע בן גמלא נשתמרה מסורת לימוד התורה בישראל.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ההנחיות החינוכיות של רב, האמורא הבבלי,</a:t>
            </a:r>
          </a:p>
          <a:p>
            <a:pPr marL="0" indent="0" algn="ctr">
              <a:buNone/>
            </a:pPr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למחנך רב שמואל בר </a:t>
            </a:r>
            <a:r>
              <a:rPr lang="he-IL" sz="4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שילת</a:t>
            </a:r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266" name="Picture 2" descr="http://www.yadvashem.org/yv/en/exhibitions/vilna/images/before/education/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86200"/>
            <a:ext cx="359871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57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828800" y="685800"/>
            <a:ext cx="548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א. עד שית לא תקביל,  מכאן ואילך קביל ואספי ליה </a:t>
            </a:r>
            <a:r>
              <a:rPr lang="he-IL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כתורא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א. עד שיהיה הילד בן שש, אל תקבלנו כתלמיד בבית ספרך. מכאן ואילך (=מגיל שש ומעלה), קבלנו </a:t>
            </a:r>
            <a:r>
              <a:rPr lang="he-IL" sz="3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והאביסנו</a:t>
            </a: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 תורה אפילו בעל כורחו, כשור שנותנים לו עול על </a:t>
            </a:r>
            <a:r>
              <a:rPr lang="he-IL" sz="3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צוארו</a:t>
            </a: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3600" dirty="0"/>
          </a:p>
        </p:txBody>
      </p:sp>
      <p:pic>
        <p:nvPicPr>
          <p:cNvPr id="12291" name="Picture 3" descr="C:\Users\avraham\AppData\Local\Microsoft\Windows\Temporary Internet Files\Content.IE5\3RSPNN32\MP90022757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1438656" cy="217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55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ב. כי מחית לינוקא,</a:t>
            </a:r>
          </a:p>
          <a:p>
            <a:pPr marL="0" indent="0" algn="ctr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תימחי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אלא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בערקתא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דמסנא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ב. כאשר אתה מכה ילד (כדי לחנכו),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אלא תכה אלא בשרוך הנעל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 (=מכה קלה, סמלית)</a:t>
            </a: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he-IL" dirty="0"/>
          </a:p>
        </p:txBody>
      </p:sp>
      <p:pic>
        <p:nvPicPr>
          <p:cNvPr id="13314" name="Picture 2" descr="C:\Users\avraham\AppData\Local\Microsoft\Windows\Temporary Internet Files\Content.IE5\6SOQPKKJ\MP90044229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19304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27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ג.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דקארי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קארי,</a:t>
            </a:r>
          </a:p>
          <a:p>
            <a:pPr marL="0" indent="0" algn="ctr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דלא קארי,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ליהוי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צוותא לחבריה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ג. מי שקורא (=שלומד) שיקרא (שילמד),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 שלא קורא, (לא צריך לייסרו, אלא) 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ישב עם חבריו הלומדים בצוותא </a:t>
            </a:r>
          </a:p>
          <a:p>
            <a:pPr marL="0" indent="0" algn="ctr">
              <a:buNone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(וסופו שיושפע מהם ויתחיל ללמוד)</a:t>
            </a: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2" descr="C:\Users\avraham\AppData\Local\Microsoft\Windows\Temporary Internet Files\Content.IE5\831PO81K\MP90044243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926449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36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6200" y="762000"/>
            <a:ext cx="6172200" cy="28366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9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הסוף !</a:t>
            </a:r>
          </a:p>
          <a:p>
            <a:pPr algn="ctr">
              <a:lnSpc>
                <a:spcPts val="3800"/>
              </a:lnSpc>
            </a:pPr>
            <a:endParaRPr lang="he-IL" sz="5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he-IL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תודה על ההקשבה</a:t>
            </a:r>
            <a:endParaRPr lang="he-IL" sz="44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4341" name="Picture 5" descr="http://static.guim.co.uk/sys-images/Arts/Arts_/Pictures/2009/11/24/1259059201638/Sleeping-student-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4600" y="3733800"/>
            <a:ext cx="3836307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762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solidFill>
                  <a:srgbClr val="FF0000"/>
                </a:solidFill>
                <a:latin typeface="Guttman Calligraphic" pitchFamily="2" charset="-79"/>
                <a:cs typeface="Guttman Calligraphic" pitchFamily="2" charset="-79"/>
              </a:rPr>
              <a:t>א.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"שבתחילה, מי שיש לו אב מלמדו תורה" </a:t>
            </a:r>
            <a:endParaRPr lang="en-US" sz="3600" dirty="0">
              <a:cs typeface="Guttman Calligraphic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5335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 smtClean="0"/>
              <a:t>אבות לימדו את הבנים בבית.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3050" y="3549253"/>
            <a:ext cx="392678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295400"/>
            <a:ext cx="6082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"מי שאין לו אב לא היה למד תורה"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7400" y="2743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 smtClean="0"/>
              <a:t>אך מי שאין לו אב, (או שאביו לא ידע תורה) לא למד.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3581400" cy="272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7526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הם דרשו את הפסוק </a:t>
            </a:r>
            <a:r>
              <a:rPr lang="he-IL" sz="1100" dirty="0" smtClean="0">
                <a:latin typeface="Guttman Calligraphic" pitchFamily="2" charset="-79"/>
                <a:cs typeface="Guttman Calligraphic" pitchFamily="2" charset="-79"/>
              </a:rPr>
              <a:t>(דברים יא) 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"ולמדתם אותם" כאילו כוונתו "ולמדתם אתם" (= דווקא האבות צריכים ללמד)</a:t>
            </a:r>
            <a:endParaRPr lang="en-US" sz="3600" dirty="0">
              <a:cs typeface="Guttman Calligraphic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350" y="533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מניין הסיקו שדווקא האב ילמד את בנו ולא אדם אחר?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85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solidFill>
                  <a:srgbClr val="FF0000"/>
                </a:solidFill>
                <a:latin typeface="Guttman Calligraphic" pitchFamily="2" charset="-79"/>
                <a:cs typeface="Guttman Calligraphic" pitchFamily="2" charset="-79"/>
              </a:rPr>
              <a:t>ב.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"התקינו </a:t>
            </a:r>
            <a:r>
              <a:rPr lang="he-IL" sz="3600" dirty="0" err="1" smtClean="0">
                <a:latin typeface="Guttman Calligraphic" pitchFamily="2" charset="-79"/>
                <a:cs typeface="Guttman Calligraphic" pitchFamily="2" charset="-79"/>
              </a:rPr>
              <a:t>שיהו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</a:t>
            </a:r>
            <a:r>
              <a:rPr lang="he-IL" sz="3600" dirty="0" err="1" smtClean="0">
                <a:latin typeface="Guttman Calligraphic" pitchFamily="2" charset="-79"/>
                <a:cs typeface="Guttman Calligraphic" pitchFamily="2" charset="-79"/>
              </a:rPr>
              <a:t>מושיבין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מלמדי תינוקות בירושלים". </a:t>
            </a:r>
            <a:endParaRPr lang="en-US" sz="3600" dirty="0">
              <a:cs typeface="Guttman Calligraphic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438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הקימו בתי מדרש בירושלים  בשביל הילדים שאין להם אב שילמד אותם.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0" y="34290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14400"/>
            <a:ext cx="74767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 smtClean="0"/>
              <a:t>למה </a:t>
            </a:r>
            <a:r>
              <a:rPr lang="he-IL" sz="3600" dirty="0"/>
              <a:t>התקינו בתי מדרש דווקא בי-ם?</a:t>
            </a:r>
            <a:endParaRPr lang="he-IL" sz="3600" dirty="0" smtClean="0">
              <a:latin typeface="Guttman Calligraphic" pitchFamily="2" charset="-79"/>
              <a:cs typeface="Guttman Calligraphic" pitchFamily="2" charset="-79"/>
            </a:endParaRPr>
          </a:p>
          <a:p>
            <a:r>
              <a:rPr lang="he-IL" sz="2400" dirty="0" smtClean="0">
                <a:latin typeface="Guttman Calligraphic" pitchFamily="2" charset="-79"/>
                <a:cs typeface="Guttman Calligraphic" pitchFamily="2" charset="-79"/>
              </a:rPr>
              <a:t>על </a:t>
            </a:r>
            <a:r>
              <a:rPr lang="he-IL" sz="2400" dirty="0">
                <a:latin typeface="Guttman Calligraphic" pitchFamily="2" charset="-79"/>
                <a:cs typeface="Guttman Calligraphic" pitchFamily="2" charset="-79"/>
              </a:rPr>
              <a:t>סמך </a:t>
            </a:r>
            <a:r>
              <a:rPr lang="he-IL" sz="2400" dirty="0" smtClean="0">
                <a:latin typeface="Guttman Calligraphic" pitchFamily="2" charset="-79"/>
                <a:cs typeface="Guttman Calligraphic" pitchFamily="2" charset="-79"/>
              </a:rPr>
              <a:t>הפסוק (ישעיהו ב)                    </a:t>
            </a:r>
            <a:endParaRPr lang="he-IL" sz="2400" dirty="0">
              <a:latin typeface="Guttman Calligraphic" pitchFamily="2" charset="-79"/>
              <a:cs typeface="Guttman Calligraphic" pitchFamily="2" charset="-79"/>
            </a:endParaRPr>
          </a:p>
          <a:p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"כי מציון תצא תורה ודבר ה' מירושלים"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3200400"/>
            <a:ext cx="3699974" cy="30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vraham\AppData\Local\Microsoft\Windows\Temporary Internet Files\Content.IE5\6SOQPKKJ\MP9004392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7758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86100" y="32765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 smtClean="0"/>
              <a:t>גם תקנה זו לא הייתה טובה כיוון שלילדים שלא היו אבות לא היה </a:t>
            </a:r>
            <a:r>
              <a:rPr lang="he-IL" dirty="0"/>
              <a:t>מי </a:t>
            </a:r>
            <a:r>
              <a:rPr lang="he-IL" dirty="0" smtClean="0"/>
              <a:t>שידאג להביא אותם ללמוד בי-ם ולהגיע לבד לא הייתה אפשרות.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0668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"ועדיין מי שיש לו אב היה מעלו ומלמדו, מי שאין לו אב לא היה עולה ולמד."</a:t>
            </a:r>
            <a:endParaRPr lang="en-US" sz="3600" dirty="0">
              <a:cs typeface="Guttman Calligraphic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9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858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solidFill>
                  <a:srgbClr val="FF0000"/>
                </a:solidFill>
                <a:latin typeface="Guttman Calligraphic" pitchFamily="2" charset="-79"/>
                <a:cs typeface="Guttman Calligraphic" pitchFamily="2" charset="-79"/>
              </a:rPr>
              <a:t>ג.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" התקינו </a:t>
            </a:r>
            <a:r>
              <a:rPr lang="he-IL" sz="3600" dirty="0" err="1" smtClean="0">
                <a:latin typeface="Guttman Calligraphic" pitchFamily="2" charset="-79"/>
                <a:cs typeface="Guttman Calligraphic" pitchFamily="2" charset="-79"/>
              </a:rPr>
              <a:t>שיהו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</a:t>
            </a:r>
            <a:r>
              <a:rPr lang="he-IL" sz="3600" dirty="0" err="1" smtClean="0">
                <a:latin typeface="Guttman Calligraphic" pitchFamily="2" charset="-79"/>
                <a:cs typeface="Guttman Calligraphic" pitchFamily="2" charset="-79"/>
              </a:rPr>
              <a:t>מושיבין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מלמדי תינוקות בכל פלך ופלך, </a:t>
            </a:r>
            <a:r>
              <a:rPr lang="he-IL" sz="3600" dirty="0" err="1" smtClean="0">
                <a:latin typeface="Guttman Calligraphic" pitchFamily="2" charset="-79"/>
                <a:cs typeface="Guttman Calligraphic" pitchFamily="2" charset="-79"/>
              </a:rPr>
              <a:t>ומכניסין</a:t>
            </a:r>
            <a:r>
              <a:rPr lang="he-IL" sz="3600" dirty="0" smtClean="0">
                <a:latin typeface="Guttman Calligraphic" pitchFamily="2" charset="-79"/>
                <a:cs typeface="Guttman Calligraphic" pitchFamily="2" charset="-79"/>
              </a:rPr>
              <a:t> אותן כבן ט"ז, כבן י"ז."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44012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פתחו בתי ספר בכל מחוז, היו מכניסים את התלמידים ללמוד כשהם בני 16-17, </a:t>
            </a:r>
            <a:endParaRPr lang="en-US" dirty="0"/>
          </a:p>
        </p:txBody>
      </p:sp>
      <p:pic>
        <p:nvPicPr>
          <p:cNvPr id="6152" name="Picture 8" descr="http://web2.bgu.ac.il/welcome/download/pictures/you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77853"/>
            <a:ext cx="3395662" cy="2546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778</TotalTime>
  <Words>614</Words>
  <Application>Microsoft Office PowerPoint</Application>
  <PresentationFormat>On-screen Show (4:3)</PresentationFormat>
  <Paragraphs>73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</dc:creator>
  <cp:lastModifiedBy>dorin</cp:lastModifiedBy>
  <cp:revision>98</cp:revision>
  <dcterms:created xsi:type="dcterms:W3CDTF">2011-12-31T12:16:21Z</dcterms:created>
  <dcterms:modified xsi:type="dcterms:W3CDTF">2013-12-05T07:56:47Z</dcterms:modified>
</cp:coreProperties>
</file>