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3" r:id="rId3"/>
    <p:sldId id="283" r:id="rId4"/>
    <p:sldId id="257" r:id="rId5"/>
    <p:sldId id="274" r:id="rId6"/>
    <p:sldId id="275" r:id="rId7"/>
    <p:sldId id="276" r:id="rId8"/>
    <p:sldId id="277" r:id="rId9"/>
    <p:sldId id="266" r:id="rId10"/>
    <p:sldId id="279" r:id="rId11"/>
    <p:sldId id="280" r:id="rId12"/>
    <p:sldId id="281"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9B25121B-B173-408F-A317-DD2A78AF8C64}" type="datetimeFigureOut">
              <a:rPr lang="he-IL" smtClean="0"/>
              <a:t>י"ז/אדר/תשע"ח</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49245A91-1597-4235-B996-8FDD7260262C}"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9245A91-1597-4235-B996-8FDD7260262C}"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9245A91-1597-4235-B996-8FDD7260262C}"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9245A91-1597-4235-B996-8FDD7260262C}" type="slidenum">
              <a:rPr lang="he-IL" smtClean="0"/>
              <a:t>‹#›</a:t>
            </a:fld>
            <a:endParaRPr lang="he-IL"/>
          </a:p>
        </p:txBody>
      </p:sp>
      <p:sp>
        <p:nvSpPr>
          <p:cNvPr id="7" name="כותרת 6"/>
          <p:cNvSpPr>
            <a:spLocks noGrp="1"/>
          </p:cNvSpPr>
          <p:nvPr>
            <p:ph type="title"/>
          </p:nvPr>
        </p:nvSpPr>
        <p:spPr/>
        <p:txBody>
          <a:bodyPr rtlCol="0"/>
          <a:lstStyle/>
          <a:p>
            <a:r>
              <a:rPr kumimoji="0" lang="he-IL"/>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9245A91-1597-4235-B996-8FDD7260262C}" type="slidenum">
              <a:rPr lang="he-IL" smtClean="0"/>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מציין מיקום של תאריך 4"/>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9245A91-1597-4235-B996-8FDD7260262C}" type="slidenum">
              <a:rPr lang="he-IL" smtClean="0"/>
              <a:t>‹#›</a:t>
            </a:fld>
            <a:endParaRPr lang="he-IL"/>
          </a:p>
        </p:txBody>
      </p:sp>
      <p:sp>
        <p:nvSpPr>
          <p:cNvPr id="8" name="כותרת 7"/>
          <p:cNvSpPr>
            <a:spLocks noGrp="1"/>
          </p:cNvSpPr>
          <p:nvPr>
            <p:ph type="title"/>
          </p:nvPr>
        </p:nvSpPr>
        <p:spPr/>
        <p:txBody>
          <a:bodyPr rtlCol="0"/>
          <a:lstStyle/>
          <a:p>
            <a:r>
              <a:rPr kumimoji="0" lang="he-IL"/>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מציין מיקום של תאריך 6"/>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9245A91-1597-4235-B996-8FDD7260262C}"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9245A91-1597-4235-B996-8FDD7260262C}" type="slidenum">
              <a:rPr lang="he-IL" smtClean="0"/>
              <a:t>‹#›</a:t>
            </a:fld>
            <a:endParaRPr lang="he-IL"/>
          </a:p>
        </p:txBody>
      </p:sp>
      <p:sp>
        <p:nvSpPr>
          <p:cNvPr id="6" name="כותרת 5"/>
          <p:cNvSpPr>
            <a:spLocks noGrp="1"/>
          </p:cNvSpPr>
          <p:nvPr>
            <p:ph type="title"/>
          </p:nvPr>
        </p:nvSpPr>
        <p:spPr/>
        <p:txBody>
          <a:bodyPr rtlCol="0"/>
          <a:lstStyle/>
          <a:p>
            <a:r>
              <a:rPr kumimoji="0" lang="he-IL"/>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B25121B-B173-408F-A317-DD2A78AF8C64}" type="datetimeFigureOut">
              <a:rPr lang="he-IL" smtClean="0"/>
              <a:t>י"ז/אדר/תשע"ח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9245A91-1597-4235-B996-8FDD7260262C}"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p>
            <a:fld id="{9B25121B-B173-408F-A317-DD2A78AF8C64}" type="datetimeFigureOut">
              <a:rPr lang="he-IL" smtClean="0"/>
              <a:t>י"ז/אדר/תשע"ח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9245A91-1597-4235-B996-8FDD7260262C}"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9B25121B-B173-408F-A317-DD2A78AF8C64}" type="datetimeFigureOut">
              <a:rPr lang="he-IL" smtClean="0"/>
              <a:t>י"ז/אדר/תשע"ח</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49245A91-1597-4235-B996-8FDD7260262C}" type="slidenum">
              <a:rPr lang="he-IL" smtClean="0"/>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he-IL"/>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25121B-B173-408F-A317-DD2A78AF8C64}" type="datetimeFigureOut">
              <a:rPr lang="he-IL" smtClean="0"/>
              <a:t>י"ז/אדר/תשע"ח</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245A91-1597-4235-B996-8FDD7260262C}"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kodesh.snunit.k12.il/b/h/h49.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315416"/>
            <a:ext cx="7772400" cy="1470025"/>
          </a:xfrm>
        </p:spPr>
        <p:txBody>
          <a:bodyPr>
            <a:normAutofit/>
          </a:bodyPr>
          <a:lstStyle/>
          <a:p>
            <a:r>
              <a:rPr lang="he-IL" sz="4000" dirty="0"/>
              <a:t>ענוותנותו </a:t>
            </a:r>
            <a:r>
              <a:rPr lang="he-IL" sz="4000" b="1" dirty="0"/>
              <a:t>של הלל</a:t>
            </a:r>
            <a:br>
              <a:rPr lang="he-IL" sz="4000" b="1" dirty="0"/>
            </a:br>
            <a:r>
              <a:rPr lang="he-IL" sz="1800" dirty="0"/>
              <a:t>תלמוד בבלי, מסכת שבת, דף ל, עמוד ב - דף לא עמוד א </a:t>
            </a:r>
            <a:endParaRPr lang="he-IL" sz="2400" b="1" dirty="0"/>
          </a:p>
        </p:txBody>
      </p:sp>
      <p:sp>
        <p:nvSpPr>
          <p:cNvPr id="3" name="כותרת משנה 2"/>
          <p:cNvSpPr>
            <a:spLocks noGrp="1"/>
          </p:cNvSpPr>
          <p:nvPr>
            <p:ph type="subTitle" idx="1"/>
          </p:nvPr>
        </p:nvSpPr>
        <p:spPr>
          <a:xfrm>
            <a:off x="2051720" y="1988840"/>
            <a:ext cx="6400800" cy="1752600"/>
          </a:xfrm>
        </p:spPr>
        <p:txBody>
          <a:bodyPr>
            <a:normAutofit/>
          </a:bodyPr>
          <a:lstStyle/>
          <a:p>
            <a:pPr algn="r"/>
            <a:r>
              <a:rPr lang="he-IL" sz="2000" b="1" dirty="0"/>
              <a:t>שם המגיש: </a:t>
            </a:r>
            <a:r>
              <a:rPr lang="he-IL" sz="2000" dirty="0"/>
              <a:t>שקד עובדיה</a:t>
            </a:r>
          </a:p>
          <a:p>
            <a:pPr algn="r"/>
            <a:r>
              <a:rPr lang="he-IL" sz="2000" b="1" dirty="0"/>
              <a:t>כיתה: </a:t>
            </a:r>
            <a:r>
              <a:rPr lang="he-IL" sz="2000" dirty="0"/>
              <a:t>י"ב-5</a:t>
            </a:r>
          </a:p>
          <a:p>
            <a:pPr algn="r"/>
            <a:r>
              <a:rPr lang="he-IL" sz="2000" b="1" dirty="0"/>
              <a:t>תאריך: </a:t>
            </a:r>
            <a:r>
              <a:rPr lang="he-IL" sz="2000" dirty="0"/>
              <a:t>27.1.2018</a:t>
            </a:r>
          </a:p>
        </p:txBody>
      </p:sp>
    </p:spTree>
    <p:extLst>
      <p:ext uri="{BB962C8B-B14F-4D97-AF65-F5344CB8AC3E}">
        <p14:creationId xmlns:p14="http://schemas.microsoft.com/office/powerpoint/2010/main" val="1413570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a:bodyPr>
          <a:lstStyle/>
          <a:p>
            <a:r>
              <a:rPr lang="he-IL" sz="2000" b="1" dirty="0">
                <a:latin typeface="David" panose="020E0502060401010101" pitchFamily="34" charset="-79"/>
                <a:cs typeface="David" panose="020E0502060401010101" pitchFamily="34" charset="-79"/>
              </a:rPr>
              <a:t>איך להישאר שווה נפש?</a:t>
            </a:r>
            <a:endParaRPr lang="he-IL" sz="2000" dirty="0">
              <a:latin typeface="David" panose="020E0502060401010101" pitchFamily="34" charset="-79"/>
              <a:cs typeface="David" panose="020E0502060401010101" pitchFamily="34" charset="-79"/>
            </a:endParaRPr>
          </a:p>
          <a:p>
            <a:pPr marL="109728" indent="0">
              <a:buNone/>
            </a:pPr>
            <a:r>
              <a:rPr lang="he-IL" sz="2000" dirty="0">
                <a:latin typeface="David" panose="020E0502060401010101" pitchFamily="34" charset="-79"/>
                <a:cs typeface="David" panose="020E0502060401010101" pitchFamily="34" charset="-79"/>
              </a:rPr>
              <a:t>הסיפור על הלל הזקן מופיע במסכת שבת מן התלמוד הבבלי עם אגדות אחרות. הנושא המקשר ביניהן הוא השאלה כיצד על החכם לנהוג באדם הדובר אליו דברים מתריסים.</a:t>
            </a:r>
          </a:p>
          <a:p>
            <a:pPr marL="109728" indent="0">
              <a:buNone/>
            </a:pPr>
            <a:r>
              <a:rPr lang="he-IL" sz="2000" dirty="0">
                <a:latin typeface="David" panose="020E0502060401010101" pitchFamily="34" charset="-79"/>
                <a:cs typeface="David" panose="020E0502060401010101" pitchFamily="34" charset="-79"/>
              </a:rPr>
              <a:t>הסיפור מופיע בשינויים גם בשתי נוסחאותיה של מסכת אבות דרבי נתן, אגב דברי רבי אליעזר במסכת אבות: "יהי כבוד חברך חביב עליך כשלך ואל תהי נוח לכעוס" (פרק ב' משנה ט"ו). </a:t>
            </a:r>
          </a:p>
          <a:p>
            <a:pPr marL="109728" indent="0">
              <a:buNone/>
            </a:pPr>
            <a:r>
              <a:rPr lang="he-IL" sz="2000" dirty="0">
                <a:latin typeface="David" panose="020E0502060401010101" pitchFamily="34" charset="-79"/>
                <a:cs typeface="David" panose="020E0502060401010101" pitchFamily="34" charset="-79"/>
              </a:rPr>
              <a:t>הלל מתגלה בסיפור שלפנינו בתור אדם הנוהג בכבוד באדם שאינו מכבדו, ואינו מתרגז למרות הניסיונות להוציאו משלוותו.</a:t>
            </a:r>
          </a:p>
          <a:p>
            <a:endParaRPr lang="he-IL" dirty="0"/>
          </a:p>
        </p:txBody>
      </p:sp>
      <p:sp>
        <p:nvSpPr>
          <p:cNvPr id="3" name="כותרת 2"/>
          <p:cNvSpPr>
            <a:spLocks noGrp="1"/>
          </p:cNvSpPr>
          <p:nvPr>
            <p:ph type="title"/>
          </p:nvPr>
        </p:nvSpPr>
        <p:spPr/>
        <p:txBody>
          <a:bodyPr>
            <a:normAutofit/>
          </a:bodyPr>
          <a:lstStyle/>
          <a:p>
            <a:pPr algn="ctr"/>
            <a:r>
              <a:rPr lang="he-IL" sz="3600" u="sng" dirty="0">
                <a:effectLst>
                  <a:outerShdw blurRad="38100" dist="38100" dir="2700000" algn="tl">
                    <a:srgbClr val="000000">
                      <a:alpha val="43137"/>
                    </a:srgbClr>
                  </a:outerShdw>
                </a:effectLst>
              </a:rPr>
              <a:t>על הסיפור</a:t>
            </a:r>
          </a:p>
        </p:txBody>
      </p:sp>
    </p:spTree>
    <p:extLst>
      <p:ext uri="{BB962C8B-B14F-4D97-AF65-F5344CB8AC3E}">
        <p14:creationId xmlns:p14="http://schemas.microsoft.com/office/powerpoint/2010/main" val="234020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fontScale="40000" lnSpcReduction="20000"/>
          </a:bodyPr>
          <a:lstStyle/>
          <a:p>
            <a:r>
              <a:rPr lang="he-IL" sz="4500" dirty="0">
                <a:latin typeface="David" panose="020E0502060401010101" pitchFamily="34" charset="-79"/>
                <a:cs typeface="David" panose="020E0502060401010101" pitchFamily="34" charset="-79"/>
              </a:rPr>
              <a:t>ההתערבות בין השואל לחברו על סכום כסף רב מעידה על כך שהלל נתפס בתור אדם בעל סבלנות מופלגת בקרב העם. אמרותיו הפזורות בספרות חז"ל מעידות על אישיות מתונה וסבלנית, ומסיבה זו נפסקה הלכה כמותו וכבית מדרשו במחלוקת עם בית שמאי.</a:t>
            </a:r>
          </a:p>
          <a:p>
            <a:pPr marL="109728" indent="0">
              <a:buNone/>
            </a:pPr>
            <a:r>
              <a:rPr lang="he-IL" sz="4500" dirty="0">
                <a:latin typeface="David" panose="020E0502060401010101" pitchFamily="34" charset="-79"/>
                <a:cs typeface="David" panose="020E0502060401010101" pitchFamily="34" charset="-79"/>
              </a:rPr>
              <a:t> </a:t>
            </a:r>
          </a:p>
          <a:p>
            <a:pPr marL="109728" indent="0">
              <a:buNone/>
            </a:pPr>
            <a:r>
              <a:rPr lang="he-IL" sz="4500" dirty="0">
                <a:latin typeface="David" panose="020E0502060401010101" pitchFamily="34" charset="-79"/>
                <a:cs typeface="David" panose="020E0502060401010101" pitchFamily="34" charset="-79"/>
              </a:rPr>
              <a:t>השואל מגזים בפנייתו להלל בשלושה היבטים:</a:t>
            </a:r>
          </a:p>
          <a:p>
            <a:pPr marL="109728" indent="0">
              <a:buNone/>
            </a:pPr>
            <a:r>
              <a:rPr lang="he-IL" sz="4500" dirty="0">
                <a:latin typeface="David" panose="020E0502060401010101" pitchFamily="34" charset="-79"/>
                <a:cs typeface="David" panose="020E0502060401010101" pitchFamily="34" charset="-79"/>
              </a:rPr>
              <a:t>א. בזמן הפנייה: בערב שבת.</a:t>
            </a:r>
          </a:p>
          <a:p>
            <a:pPr marL="109728" indent="0">
              <a:buNone/>
            </a:pPr>
            <a:r>
              <a:rPr lang="he-IL" sz="4500" dirty="0">
                <a:latin typeface="David" panose="020E0502060401010101" pitchFamily="34" charset="-79"/>
                <a:cs typeface="David" panose="020E0502060401010101" pitchFamily="34" charset="-79"/>
              </a:rPr>
              <a:t>ב. בדרך הפנייה: במקום לבוא למקומות שבהם שואלים את הרב שאלה, דהיינו לבית המדרש או לסנהדרין, השואל בא לביתו וקורא: 'מי כאן הלל?', בלא תואר מתאים, 'רבי' או 'נשיא'. </a:t>
            </a:r>
          </a:p>
          <a:p>
            <a:pPr marL="109728" indent="0">
              <a:buNone/>
            </a:pPr>
            <a:r>
              <a:rPr lang="he-IL" sz="4500" dirty="0">
                <a:latin typeface="David" panose="020E0502060401010101" pitchFamily="34" charset="-79"/>
                <a:cs typeface="David" panose="020E0502060401010101" pitchFamily="34" charset="-79"/>
              </a:rPr>
              <a:t>ג. באופיין של השאלות: על פי התלמוד, עלה הלל מבבל, וכאשר השואל פונה אליו בשאלה מקניטה על הבבלים: 'מפני מה ראשיהם של בבליים סגלגלים'? הוא מנסה להקניט אותו. שאר השאלות בסיפור עוסקות גם הן בשוני הגופני של בני עמים אחרים. </a:t>
            </a:r>
          </a:p>
          <a:p>
            <a:pPr marL="109728" indent="0">
              <a:buNone/>
            </a:pPr>
            <a:r>
              <a:rPr lang="he-IL" sz="4500" dirty="0">
                <a:latin typeface="David" panose="020E0502060401010101" pitchFamily="34" charset="-79"/>
                <a:cs typeface="David" panose="020E0502060401010101" pitchFamily="34" charset="-79"/>
              </a:rPr>
              <a:t>תגובתו של הלל היא סבלנית ועניינית. כאשר השואל מאבד את סבלנותו ומגלה להלל את המניע לשאלותיו, הלל עונה לו: "כדאי הוא הלל שתאבד על ידו ארבע מאות זוז – והלל לא יקפיד". בתחילת הסיפור, התלמוד מכריז: "לעולם יהא אדם </a:t>
            </a:r>
            <a:r>
              <a:rPr lang="he-IL" sz="4500" b="1" dirty="0">
                <a:latin typeface="David" panose="020E0502060401010101" pitchFamily="34" charset="-79"/>
                <a:cs typeface="David" panose="020E0502060401010101" pitchFamily="34" charset="-79"/>
              </a:rPr>
              <a:t>ענוותן</a:t>
            </a:r>
            <a:r>
              <a:rPr lang="he-IL" sz="4500" dirty="0">
                <a:latin typeface="David" panose="020E0502060401010101" pitchFamily="34" charset="-79"/>
                <a:cs typeface="David" panose="020E0502060401010101" pitchFamily="34" charset="-79"/>
              </a:rPr>
              <a:t> כהלל", ואילו כאן הלל מחשיב את עצמו: "כדאי הוא הלל"! האם ענווה מתבטאת בהחשבה עצמית?</a:t>
            </a:r>
          </a:p>
          <a:p>
            <a:pPr marL="109728" indent="0">
              <a:buNone/>
            </a:pPr>
            <a:br>
              <a:rPr lang="he-IL" dirty="0"/>
            </a:br>
            <a:endParaRPr lang="he-IL" dirty="0"/>
          </a:p>
        </p:txBody>
      </p:sp>
      <p:sp>
        <p:nvSpPr>
          <p:cNvPr id="3" name="כותרת 2"/>
          <p:cNvSpPr>
            <a:spLocks noGrp="1"/>
          </p:cNvSpPr>
          <p:nvPr>
            <p:ph type="title"/>
          </p:nvPr>
        </p:nvSpPr>
        <p:spPr/>
        <p:txBody>
          <a:bodyPr>
            <a:normAutofit/>
          </a:bodyPr>
          <a:lstStyle/>
          <a:p>
            <a:pPr algn="ctr"/>
            <a:r>
              <a:rPr lang="he-IL" sz="3600" u="sng" dirty="0">
                <a:latin typeface="David" panose="020E0502060401010101" pitchFamily="34" charset="-79"/>
                <a:cs typeface="David" panose="020E0502060401010101" pitchFamily="34" charset="-79"/>
              </a:rPr>
              <a:t>לאתגר את הסבלנות</a:t>
            </a:r>
            <a:endParaRPr lang="he-IL" sz="3600" u="sng" dirty="0"/>
          </a:p>
        </p:txBody>
      </p:sp>
    </p:spTree>
    <p:extLst>
      <p:ext uri="{BB962C8B-B14F-4D97-AF65-F5344CB8AC3E}">
        <p14:creationId xmlns:p14="http://schemas.microsoft.com/office/powerpoint/2010/main" val="2618701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fontScale="62500" lnSpcReduction="20000"/>
          </a:bodyPr>
          <a:lstStyle/>
          <a:p>
            <a:r>
              <a:rPr lang="he-IL" dirty="0"/>
              <a:t>אכן, הלל אינו מבטל את עצמו בפני הזולת. ב</a:t>
            </a:r>
            <a:r>
              <a:rPr lang="he-IL" u="sng" dirty="0">
                <a:hlinkClick r:id="rId2"/>
              </a:rPr>
              <a:t>מסכת אבות</a:t>
            </a:r>
            <a:r>
              <a:rPr lang="he-IL" dirty="0"/>
              <a:t> הוא מדגיש את חשיבותו (פרק א' משנה י"ד): "אם אין אני לי, מי לי"? ואולם מיד בהמשך משנה זו: "וכשאני לעצמי, מה אני"? כלומר, הלל מבין שחייו אינם רק למען עצמו אלא בעיקר למען הזולת. בסיפור שלנו הלל אינו מוותר על חשיבותו ("כדאי הוא הלל"), אבל מוכן להקדיש את זמנו ולפנות מהכנותיו לשבת למען מישהו אחר ("וכשאני לעצמי מה אני"). הלל הנשיא עומד בשלוותו ונותן לשואל פרק בחינוך, כראוי לנשיא שמקיים את ההוראה לשופטים: "כַּקָּטֹן כַּגָּדֹל תִּשְׁמָעוּן" (</a:t>
            </a:r>
            <a:r>
              <a:rPr lang="he-IL" u="sng" dirty="0"/>
              <a:t>דברים א'</a:t>
            </a:r>
            <a:r>
              <a:rPr lang="he-IL" dirty="0"/>
              <a:t>, </a:t>
            </a:r>
            <a:r>
              <a:rPr lang="he-IL" dirty="0" err="1"/>
              <a:t>יז</a:t>
            </a:r>
            <a:r>
              <a:rPr lang="he-IL" dirty="0"/>
              <a:t>). </a:t>
            </a:r>
          </a:p>
          <a:p>
            <a:pPr marL="109728" indent="0">
              <a:buNone/>
            </a:pPr>
            <a:endParaRPr lang="he-IL" dirty="0"/>
          </a:p>
          <a:p>
            <a:pPr marL="109728" indent="0">
              <a:buNone/>
            </a:pPr>
            <a:r>
              <a:rPr lang="he-IL" dirty="0"/>
              <a:t>נראה שכבר בתחילת הסיפור הבין הלל כי מדובר באדם המנסה לבחון את מידת שלוותו, ובענווה בחר לחנכו ולהסביר לו מדוע חשוב לגלות איפוק וסבלנות; לו היה השואל מאופק ושוקל את צעדיו בתבונה, לא היה מטריד את נשיא הסנהדרין ולא היה מפסיד סכום כסף רב. בכך מתגלית ענוותנותו של הלל, שלא אמר לאותו האדם את מה שהיו אומרים לו צופים מן הצד: לא ראוי לנהוג כך בנשיא ישראל!</a:t>
            </a:r>
          </a:p>
          <a:p>
            <a:pPr marL="109728" indent="0">
              <a:buNone/>
            </a:pPr>
            <a:endParaRPr lang="he-IL" dirty="0"/>
          </a:p>
          <a:p>
            <a:pPr marL="109728" indent="0">
              <a:buNone/>
            </a:pPr>
            <a:r>
              <a:rPr lang="he-IL" dirty="0"/>
              <a:t>הלל משיב לשואל: "הוי זהיר ברוחך, כדאי הוא הלל, שתאבד על ידו ארבע מאות זוז וארבע מאות זוז – והלל לא </a:t>
            </a:r>
            <a:r>
              <a:rPr lang="he-IL" b="1" dirty="0"/>
              <a:t>יקפיד</a:t>
            </a:r>
            <a:r>
              <a:rPr lang="he-IL" dirty="0"/>
              <a:t>", ובמסכת אבות, הלל אומר: "לא </a:t>
            </a:r>
            <a:r>
              <a:rPr lang="he-IL" b="1" dirty="0"/>
              <a:t>הקפדן </a:t>
            </a:r>
            <a:r>
              <a:rPr lang="he-IL" dirty="0"/>
              <a:t> מלמד" (פרק ב, משנה ו); המעשה החינוכי בפרט והיחס לאדם בכלל, אינם נעשים בהקפדה, אלא בנינוחות.</a:t>
            </a:r>
          </a:p>
          <a:p>
            <a:pPr marL="109728" indent="0">
              <a:buNone/>
            </a:pPr>
            <a:br>
              <a:rPr lang="he-IL" dirty="0"/>
            </a:br>
            <a:endParaRPr lang="he-IL" dirty="0"/>
          </a:p>
        </p:txBody>
      </p:sp>
      <p:sp>
        <p:nvSpPr>
          <p:cNvPr id="3" name="כותרת 2"/>
          <p:cNvSpPr>
            <a:spLocks noGrp="1"/>
          </p:cNvSpPr>
          <p:nvPr>
            <p:ph type="title"/>
          </p:nvPr>
        </p:nvSpPr>
        <p:spPr/>
        <p:txBody>
          <a:bodyPr>
            <a:normAutofit/>
          </a:bodyPr>
          <a:lstStyle/>
          <a:p>
            <a:pPr algn="ctr"/>
            <a:r>
              <a:rPr lang="he-IL" sz="3600" u="sng" dirty="0"/>
              <a:t>סוד עמדתו של הלל</a:t>
            </a:r>
          </a:p>
        </p:txBody>
      </p:sp>
    </p:spTree>
    <p:extLst>
      <p:ext uri="{BB962C8B-B14F-4D97-AF65-F5344CB8AC3E}">
        <p14:creationId xmlns:p14="http://schemas.microsoft.com/office/powerpoint/2010/main" val="24827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98729">
            <a:off x="5648635" y="418800"/>
            <a:ext cx="1682750" cy="181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98729">
            <a:off x="7475401" y="63922"/>
            <a:ext cx="1682750" cy="181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מציין מיקום תוכן 1"/>
          <p:cNvSpPr>
            <a:spLocks noGrp="1"/>
          </p:cNvSpPr>
          <p:nvPr>
            <p:ph idx="1"/>
          </p:nvPr>
        </p:nvSpPr>
        <p:spPr>
          <a:xfrm>
            <a:off x="518864" y="1988840"/>
            <a:ext cx="8229600" cy="4525963"/>
          </a:xfrm>
        </p:spPr>
        <p:txBody>
          <a:bodyPr/>
          <a:lstStyle/>
          <a:p>
            <a:pPr lvl="0">
              <a:buClr>
                <a:srgbClr val="2DA2BF"/>
              </a:buClr>
            </a:pPr>
            <a:r>
              <a:rPr lang="he-IL" sz="2000" dirty="0">
                <a:latin typeface="David" panose="020E0502060401010101" pitchFamily="34" charset="-79"/>
                <a:cs typeface="David" panose="020E0502060401010101" pitchFamily="34" charset="-79"/>
              </a:rPr>
              <a:t>הלל נולד בבבל למשפחה נכבדה, ועלה לארץ ישראל בגיל ארבעים. כשהגיע ארצה היה עני מאוד, עבד כחוטב עצים והשתכר </a:t>
            </a:r>
            <a:r>
              <a:rPr lang="he-IL" sz="2000" dirty="0" err="1">
                <a:latin typeface="David" panose="020E0502060401010101" pitchFamily="34" charset="-79"/>
                <a:cs typeface="David" panose="020E0502060401010101" pitchFamily="34" charset="-79"/>
              </a:rPr>
              <a:t>טרפעיק</a:t>
            </a:r>
            <a:r>
              <a:rPr lang="he-IL" sz="2000" dirty="0">
                <a:latin typeface="David" panose="020E0502060401010101" pitchFamily="34" charset="-79"/>
                <a:cs typeface="David" panose="020E0502060401010101" pitchFamily="34" charset="-79"/>
              </a:rPr>
              <a:t> (מטבע בעל ערך מועט) אחד ביום. </a:t>
            </a:r>
          </a:p>
          <a:p>
            <a:pPr lvl="0">
              <a:buClr>
                <a:srgbClr val="2DA2BF"/>
              </a:buClr>
            </a:pPr>
            <a:r>
              <a:rPr lang="he-IL" sz="2000" dirty="0">
                <a:latin typeface="David" panose="020E0502060401010101" pitchFamily="34" charset="-79"/>
                <a:cs typeface="David" panose="020E0502060401010101" pitchFamily="34" charset="-79"/>
              </a:rPr>
              <a:t>הלל היה ידוע כאדם מאוד סבלני בהלכותיו ובהנהגותיו.                                                                                                                                        הוא יסד שושלת נשיאי הסנהדרין, אשר התקיימה במשך 15 דורות (כ450 שנה) עד לביטול מוסד הנשיאות במאה ה-5.</a:t>
            </a:r>
          </a:p>
          <a:p>
            <a:endParaRPr lang="he-IL" dirty="0"/>
          </a:p>
        </p:txBody>
      </p:sp>
      <p:sp>
        <p:nvSpPr>
          <p:cNvPr id="3" name="כותרת 2"/>
          <p:cNvSpPr>
            <a:spLocks noGrp="1"/>
          </p:cNvSpPr>
          <p:nvPr>
            <p:ph type="title"/>
          </p:nvPr>
        </p:nvSpPr>
        <p:spPr>
          <a:xfrm>
            <a:off x="457200" y="332656"/>
            <a:ext cx="8229600" cy="1143000"/>
          </a:xfrm>
        </p:spPr>
        <p:txBody>
          <a:bodyPr>
            <a:normAutofit/>
          </a:bodyPr>
          <a:lstStyle/>
          <a:p>
            <a:pPr algn="ctr"/>
            <a:r>
              <a:rPr lang="he-IL" sz="3600" dirty="0"/>
              <a:t>מיהו הלל?</a:t>
            </a:r>
          </a:p>
        </p:txBody>
      </p:sp>
    </p:spTree>
    <p:extLst>
      <p:ext uri="{BB962C8B-B14F-4D97-AF65-F5344CB8AC3E}">
        <p14:creationId xmlns:p14="http://schemas.microsoft.com/office/powerpoint/2010/main" val="413264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88640"/>
            <a:ext cx="8229600" cy="4525963"/>
          </a:xfrm>
        </p:spPr>
        <p:txBody>
          <a:bodyPr>
            <a:normAutofit/>
          </a:bodyPr>
          <a:lstStyle/>
          <a:p>
            <a:r>
              <a:rPr lang="he-IL" dirty="0">
                <a:latin typeface="David" panose="020E0502060401010101" pitchFamily="34" charset="-79"/>
                <a:cs typeface="David" panose="020E0502060401010101" pitchFamily="34" charset="-79"/>
              </a:rPr>
              <a:t>הלל היה נשיא הסנהדרין במאה הראשונה לפני הספירה. הלל ושמאי היו הזוג האחרון שהנהיג את העם, כאשר שמאי שימש בתפקיד אב בית הדין והלל היה הנשיא. </a:t>
            </a:r>
          </a:p>
          <a:p>
            <a:endParaRPr lang="he-IL" dirty="0"/>
          </a:p>
          <a:p>
            <a:endParaRPr lang="he-IL" dirty="0"/>
          </a:p>
          <a:p>
            <a:endParaRPr lang="he-IL" dirty="0"/>
          </a:p>
          <a:p>
            <a:endParaRPr lang="he-IL" dirty="0"/>
          </a:p>
        </p:txBody>
      </p:sp>
      <p:pic>
        <p:nvPicPr>
          <p:cNvPr id="1026" name="Picture 2" descr="תוצאת תמונה עבור הלל ושמא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162" y="2428138"/>
            <a:ext cx="7469063" cy="337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02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481329"/>
            <a:ext cx="8229600" cy="3459839"/>
          </a:xfrm>
        </p:spPr>
        <p:txBody>
          <a:bodyPr>
            <a:normAutofit/>
          </a:bodyPr>
          <a:lstStyle/>
          <a:p>
            <a:endParaRPr lang="he-IL" sz="2300" dirty="0">
              <a:latin typeface="David" panose="020E0502060401010101" pitchFamily="34" charset="-79"/>
              <a:cs typeface="David" panose="020E0502060401010101" pitchFamily="34" charset="-79"/>
            </a:endParaRPr>
          </a:p>
          <a:p>
            <a:endParaRPr lang="he-IL" sz="2300" dirty="0">
              <a:latin typeface="David" panose="020E0502060401010101" pitchFamily="34" charset="-79"/>
              <a:cs typeface="David" panose="020E0502060401010101" pitchFamily="34" charset="-79"/>
            </a:endParaRPr>
          </a:p>
          <a:p>
            <a:r>
              <a:rPr lang="he-IL" sz="2300" dirty="0">
                <a:latin typeface="David" panose="020E0502060401010101" pitchFamily="34" charset="-79"/>
                <a:cs typeface="David" panose="020E0502060401010101" pitchFamily="34" charset="-79"/>
              </a:rPr>
              <a:t>תנו רבנן (=שנו חכמים, פתיחה לברייתא),                                                             לעולם יהא אדם ענוותן כהלל ואל יהא קפדן כשמאי.                                             </a:t>
            </a:r>
          </a:p>
          <a:p>
            <a:r>
              <a:rPr lang="he-IL" sz="2300" dirty="0">
                <a:latin typeface="David" panose="020E0502060401010101" pitchFamily="34" charset="-79"/>
                <a:cs typeface="David" panose="020E0502060401010101" pitchFamily="34" charset="-79"/>
              </a:rPr>
              <a:t>מסופר ששני אנשים החליטו להמר (להתערב) - אחד מהם אמר שיצליח להקניט (לעצבן) את הלל, והם התערבו על 400 זוז. זה שאמר שיצליח להקניט את הלל, הלך ליד ביתו בערב שבת בזמן שהלל רחץ לכבוד שבת, קרא לו ושאל אותו שאלות מיוחדות כדי לעצבן את הלל.</a:t>
            </a:r>
          </a:p>
        </p:txBody>
      </p:sp>
      <p:sp>
        <p:nvSpPr>
          <p:cNvPr id="3" name="כותרת 2"/>
          <p:cNvSpPr>
            <a:spLocks noGrp="1"/>
          </p:cNvSpPr>
          <p:nvPr>
            <p:ph type="title"/>
          </p:nvPr>
        </p:nvSpPr>
        <p:spPr/>
        <p:txBody>
          <a:bodyPr>
            <a:normAutofit/>
          </a:bodyPr>
          <a:lstStyle/>
          <a:p>
            <a:pPr algn="r"/>
            <a:r>
              <a:rPr lang="he-IL" sz="3600" dirty="0"/>
              <a:t>על מה מסופר?</a:t>
            </a:r>
          </a:p>
        </p:txBody>
      </p:sp>
      <p:sp>
        <p:nvSpPr>
          <p:cNvPr id="4" name="TextBox 3"/>
          <p:cNvSpPr txBox="1"/>
          <p:nvPr/>
        </p:nvSpPr>
        <p:spPr>
          <a:xfrm>
            <a:off x="-324544" y="1268760"/>
            <a:ext cx="5400600" cy="1015663"/>
          </a:xfrm>
          <a:prstGeom prst="rect">
            <a:avLst/>
          </a:prstGeom>
          <a:noFill/>
        </p:spPr>
        <p:txBody>
          <a:bodyPr wrap="square" rtlCol="1">
            <a:spAutoFit/>
          </a:bodyPr>
          <a:lstStyle/>
          <a:p>
            <a:r>
              <a:rPr lang="he-IL" sz="2000" dirty="0">
                <a:latin typeface="FrankRuehl" panose="020E0503060101010101" pitchFamily="34" charset="-79"/>
                <a:cs typeface="FrankRuehl" panose="020E0503060101010101" pitchFamily="34" charset="-79"/>
              </a:rPr>
              <a:t>מַעֲשֶׂה בִּשְׁנֵי בְּנֵי אָדָם, שֶׁהִמְּרוּ זֶה אֶת זֶה.</a:t>
            </a:r>
          </a:p>
          <a:p>
            <a:r>
              <a:rPr lang="he-IL" sz="2000" dirty="0">
                <a:latin typeface="FrankRuehl" panose="020E0503060101010101" pitchFamily="34" charset="-79"/>
                <a:cs typeface="FrankRuehl" panose="020E0503060101010101" pitchFamily="34" charset="-79"/>
              </a:rPr>
              <a:t>אָמְרוּ: כָּל מִי שֶׁיֵּלֵךְ וְיַקְנִיט אֶת הִלֵּל </a:t>
            </a:r>
            <a:r>
              <a:rPr lang="he-IL" sz="2000" dirty="0" err="1">
                <a:latin typeface="FrankRuehl" panose="020E0503060101010101" pitchFamily="34" charset="-79"/>
                <a:cs typeface="FrankRuehl" panose="020E0503060101010101" pitchFamily="34" charset="-79"/>
              </a:rPr>
              <a:t>יִטֹּל</a:t>
            </a:r>
            <a:r>
              <a:rPr lang="he-IL" sz="2000" dirty="0">
                <a:latin typeface="FrankRuehl" panose="020E0503060101010101" pitchFamily="34" charset="-79"/>
                <a:cs typeface="FrankRuehl" panose="020E0503060101010101" pitchFamily="34" charset="-79"/>
              </a:rPr>
              <a:t> אַרְבַּע מֵאוֹת זוּז.</a:t>
            </a:r>
          </a:p>
          <a:p>
            <a:r>
              <a:rPr lang="he-IL" sz="2000" dirty="0">
                <a:latin typeface="FrankRuehl" panose="020E0503060101010101" pitchFamily="34" charset="-79"/>
                <a:cs typeface="FrankRuehl" panose="020E0503060101010101" pitchFamily="34" charset="-79"/>
              </a:rPr>
              <a:t>אָמַר אֶחָד מֵהֶם: אֲנִי </a:t>
            </a:r>
            <a:r>
              <a:rPr lang="he-IL" sz="2000" dirty="0" err="1">
                <a:latin typeface="FrankRuehl" panose="020E0503060101010101" pitchFamily="34" charset="-79"/>
                <a:cs typeface="FrankRuehl" panose="020E0503060101010101" pitchFamily="34" charset="-79"/>
              </a:rPr>
              <a:t>אַקְנִיטֶנּו</a:t>
            </a:r>
            <a:r>
              <a:rPr lang="he-IL" sz="2000" dirty="0">
                <a:latin typeface="FrankRuehl" panose="020E0503060101010101" pitchFamily="34" charset="-79"/>
                <a:cs typeface="FrankRuehl" panose="020E0503060101010101" pitchFamily="34" charset="-79"/>
              </a:rPr>
              <a:t>ּ...</a:t>
            </a:r>
          </a:p>
        </p:txBody>
      </p:sp>
    </p:spTree>
    <p:extLst>
      <p:ext uri="{BB962C8B-B14F-4D97-AF65-F5344CB8AC3E}">
        <p14:creationId xmlns:p14="http://schemas.microsoft.com/office/powerpoint/2010/main" val="314692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624" y="-459432"/>
            <a:ext cx="13404776" cy="89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כותרת 2"/>
          <p:cNvSpPr>
            <a:spLocks noGrp="1"/>
          </p:cNvSpPr>
          <p:nvPr>
            <p:ph type="title"/>
          </p:nvPr>
        </p:nvSpPr>
        <p:spPr>
          <a:xfrm>
            <a:off x="755576" y="274638"/>
            <a:ext cx="8229600" cy="1143000"/>
          </a:xfrm>
        </p:spPr>
        <p:txBody>
          <a:bodyPr>
            <a:normAutofit/>
          </a:bodyPr>
          <a:lstStyle/>
          <a:p>
            <a:pPr algn="ctr"/>
            <a:r>
              <a:rPr lang="he-IL" sz="3600" dirty="0"/>
              <a:t>האיש החליט להכין </a:t>
            </a:r>
            <a:r>
              <a:rPr lang="he-IL" sz="3600" dirty="0" err="1"/>
              <a:t>תוכנית</a:t>
            </a:r>
            <a:r>
              <a:rPr lang="he-IL" sz="3600" dirty="0"/>
              <a: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90216">
            <a:off x="3390388" y="3093638"/>
            <a:ext cx="1393444" cy="1393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65549">
            <a:off x="5782005" y="1290840"/>
            <a:ext cx="2111958" cy="1013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65520">
            <a:off x="4997045" y="1368021"/>
            <a:ext cx="717283" cy="281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7"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0895" y="1336490"/>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8"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293231">
            <a:off x="3265709" y="1372253"/>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9" name="Picture 1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630513">
            <a:off x="1921600" y="1431732"/>
            <a:ext cx="1283668" cy="79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195025">
            <a:off x="2379620" y="2450318"/>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1"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452392">
            <a:off x="2723760" y="3163247"/>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2"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397301">
            <a:off x="5639635" y="2320676"/>
            <a:ext cx="868102" cy="1208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3"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766882">
            <a:off x="4071408" y="2601867"/>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4"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435950">
            <a:off x="4859047" y="2361641"/>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442628">
            <a:off x="6839780" y="2445267"/>
            <a:ext cx="490924" cy="585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6" name="Picture 2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21048308">
            <a:off x="7217004" y="3116022"/>
            <a:ext cx="471802" cy="683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7"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317411">
            <a:off x="5845711" y="3990197"/>
            <a:ext cx="656974"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8844750">
            <a:off x="6460753" y="3542042"/>
            <a:ext cx="719137"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637473">
            <a:off x="4887532" y="3649458"/>
            <a:ext cx="857839" cy="85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210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489935">
            <a:off x="428411" y="3369203"/>
            <a:ext cx="3087996" cy="1767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כותרת 2"/>
          <p:cNvSpPr>
            <a:spLocks noGrp="1"/>
          </p:cNvSpPr>
          <p:nvPr>
            <p:ph type="title"/>
          </p:nvPr>
        </p:nvSpPr>
        <p:spPr/>
        <p:txBody>
          <a:bodyPr>
            <a:normAutofit/>
          </a:bodyPr>
          <a:lstStyle/>
          <a:p>
            <a:pPr algn="ctr"/>
            <a:r>
              <a:rPr lang="he-IL" sz="3600" dirty="0" err="1"/>
              <a:t>הנסיון</a:t>
            </a:r>
            <a:r>
              <a:rPr lang="he-IL" sz="3600" dirty="0"/>
              <a:t> הראשון</a:t>
            </a:r>
          </a:p>
        </p:txBody>
      </p:sp>
      <p:sp>
        <p:nvSpPr>
          <p:cNvPr id="5" name="מציין מיקום תוכן 1"/>
          <p:cNvSpPr>
            <a:spLocks noGrp="1"/>
          </p:cNvSpPr>
          <p:nvPr>
            <p:ph idx="1"/>
          </p:nvPr>
        </p:nvSpPr>
        <p:spPr>
          <a:xfrm>
            <a:off x="457200" y="1495325"/>
            <a:ext cx="8229600" cy="4525963"/>
          </a:xfrm>
        </p:spPr>
        <p:txBody>
          <a:bodyPr>
            <a:normAutofit/>
          </a:bodyPr>
          <a:lstStyle/>
          <a:p>
            <a:r>
              <a:rPr lang="he-IL" sz="2000" dirty="0">
                <a:latin typeface="David" panose="020E0502060401010101" pitchFamily="34" charset="-79"/>
                <a:cs typeface="David" panose="020E0502060401010101" pitchFamily="34" charset="-79"/>
              </a:rPr>
              <a:t>האיש הגיע אל פתח ביתו ביום שבת ושאל בזלזול: "מי כאן הלל?"</a:t>
            </a:r>
          </a:p>
          <a:p>
            <a:pPr marL="109728" indent="0">
              <a:buNone/>
            </a:pPr>
            <a:r>
              <a:rPr lang="he-IL" sz="2000" dirty="0">
                <a:latin typeface="David" panose="020E0502060401010101" pitchFamily="34" charset="-79"/>
                <a:cs typeface="David" panose="020E0502060401010101" pitchFamily="34" charset="-79"/>
              </a:rPr>
              <a:t>הלל התעטף, יצא אליו ושאל אותו: מה אתה רוצה בני?</a:t>
            </a:r>
          </a:p>
          <a:p>
            <a:pPr marL="109728" indent="0">
              <a:buNone/>
            </a:pPr>
            <a:r>
              <a:rPr lang="he-IL" sz="2000" dirty="0">
                <a:latin typeface="David" panose="020E0502060401010101" pitchFamily="34" charset="-79"/>
                <a:cs typeface="David" panose="020E0502060401010101" pitchFamily="34" charset="-79"/>
              </a:rPr>
              <a:t>ענה: יש לי שאלה לשאול אותך.  הלל ענה: שאל בני, שאל!</a:t>
            </a:r>
          </a:p>
          <a:p>
            <a:pPr marL="109728" indent="0">
              <a:buNone/>
            </a:pPr>
            <a:r>
              <a:rPr lang="he-IL" sz="2000" dirty="0">
                <a:latin typeface="David" panose="020E0502060401010101" pitchFamily="34" charset="-79"/>
                <a:cs typeface="David" panose="020E0502060401010101" pitchFamily="34" charset="-79"/>
              </a:rPr>
              <a:t>הוא שאל: מדוע הראשים של הבבליים סגלגלים (=</a:t>
            </a:r>
            <a:r>
              <a:rPr lang="he-IL" sz="2000" dirty="0" err="1">
                <a:latin typeface="David" panose="020E0502060401010101" pitchFamily="34" charset="-79"/>
                <a:cs typeface="David" panose="020E0502060401010101" pitchFamily="34" charset="-79"/>
              </a:rPr>
              <a:t>אליפטים</a:t>
            </a:r>
            <a:r>
              <a:rPr lang="he-IL" sz="2000" dirty="0">
                <a:latin typeface="David" panose="020E0502060401010101" pitchFamily="34" charset="-79"/>
                <a:cs typeface="David" panose="020E0502060401010101" pitchFamily="34" charset="-79"/>
              </a:rPr>
              <a:t>)? (מעליב את הלל שהיה בבלי)</a:t>
            </a:r>
          </a:p>
          <a:p>
            <a:pPr marL="109728" indent="0">
              <a:buNone/>
            </a:pPr>
            <a:r>
              <a:rPr lang="he-IL" sz="2000" dirty="0">
                <a:latin typeface="David" panose="020E0502060401010101" pitchFamily="34" charset="-79"/>
                <a:cs typeface="David" panose="020E0502060401010101" pitchFamily="34" charset="-79"/>
              </a:rPr>
              <a:t>ענה הלל: שאלה טובה שאלת, מפני שאין להם חיות (=מיילדות) פיקחות.</a:t>
            </a:r>
          </a:p>
        </p:txBody>
      </p:sp>
      <p:sp>
        <p:nvSpPr>
          <p:cNvPr id="2" name="TextBox 1"/>
          <p:cNvSpPr txBox="1"/>
          <p:nvPr/>
        </p:nvSpPr>
        <p:spPr>
          <a:xfrm>
            <a:off x="1907704" y="4437112"/>
            <a:ext cx="6840760" cy="2062103"/>
          </a:xfrm>
          <a:prstGeom prst="rect">
            <a:avLst/>
          </a:prstGeom>
          <a:noFill/>
        </p:spPr>
        <p:txBody>
          <a:bodyPr wrap="square" rtlCol="1">
            <a:spAutoFit/>
          </a:bodyPr>
          <a:lstStyle/>
          <a:p>
            <a:r>
              <a:rPr lang="he-IL" sz="1600" dirty="0">
                <a:latin typeface="FrankRuehl" panose="020E0503060101010101" pitchFamily="34" charset="-79"/>
                <a:cs typeface="FrankRuehl" panose="020E0503060101010101" pitchFamily="34" charset="-79"/>
              </a:rPr>
              <a:t>אוֹתוֹ הַיּוֹם עֶרֶב שַׁבָּת הָיָה וְהִלֵּל חָפַף אֶת רֹאשׁוֹ. הָלַךְ וְעָבַר עַל פֶּתַח בֵּיתוֹ.</a:t>
            </a:r>
          </a:p>
          <a:p>
            <a:r>
              <a:rPr lang="he-IL" sz="1600" dirty="0">
                <a:latin typeface="FrankRuehl" panose="020E0503060101010101" pitchFamily="34" charset="-79"/>
                <a:cs typeface="FrankRuehl" panose="020E0503060101010101" pitchFamily="34" charset="-79"/>
              </a:rPr>
              <a:t>אָמַר: מִי כָּאן הִלֵּל? מִי כָּאן הִלֵּל?</a:t>
            </a:r>
          </a:p>
          <a:p>
            <a:r>
              <a:rPr lang="he-IL" sz="1600" dirty="0">
                <a:latin typeface="FrankRuehl" panose="020E0503060101010101" pitchFamily="34" charset="-79"/>
                <a:cs typeface="FrankRuehl" panose="020E0503060101010101" pitchFamily="34" charset="-79"/>
              </a:rPr>
              <a:t>נִתְעַטֵּף וְיָצָא לִקְרָאתוֹ.</a:t>
            </a:r>
          </a:p>
          <a:p>
            <a:r>
              <a:rPr lang="he-IL" sz="1600" dirty="0">
                <a:latin typeface="FrankRuehl" panose="020E0503060101010101" pitchFamily="34" charset="-79"/>
                <a:cs typeface="FrankRuehl" panose="020E0503060101010101" pitchFamily="34" charset="-79"/>
              </a:rPr>
              <a:t>אָמַר לוֹ: בְּנִי, מָה אַתָּה מְבַקֵּשׁ?</a:t>
            </a:r>
          </a:p>
          <a:p>
            <a:r>
              <a:rPr lang="he-IL" sz="1600" dirty="0">
                <a:latin typeface="FrankRuehl" panose="020E0503060101010101" pitchFamily="34" charset="-79"/>
                <a:cs typeface="FrankRuehl" panose="020E0503060101010101" pitchFamily="34" charset="-79"/>
              </a:rPr>
              <a:t>אָמַר לוֹ: שְׁאֵלָה יֵשׁ לִי </a:t>
            </a:r>
            <a:r>
              <a:rPr lang="he-IL" sz="1600" dirty="0" err="1">
                <a:latin typeface="FrankRuehl" panose="020E0503060101010101" pitchFamily="34" charset="-79"/>
                <a:cs typeface="FrankRuehl" panose="020E0503060101010101" pitchFamily="34" charset="-79"/>
              </a:rPr>
              <a:t>לִשְׁאֹל</a:t>
            </a:r>
            <a:r>
              <a:rPr lang="he-IL" sz="1600" dirty="0">
                <a:latin typeface="FrankRuehl" panose="020E0503060101010101" pitchFamily="34" charset="-79"/>
                <a:cs typeface="FrankRuehl" panose="020E0503060101010101" pitchFamily="34" charset="-79"/>
              </a:rPr>
              <a:t>.</a:t>
            </a:r>
          </a:p>
          <a:p>
            <a:r>
              <a:rPr lang="he-IL" sz="1600" dirty="0">
                <a:latin typeface="FrankRuehl" panose="020E0503060101010101" pitchFamily="34" charset="-79"/>
                <a:cs typeface="FrankRuehl" panose="020E0503060101010101" pitchFamily="34" charset="-79"/>
              </a:rPr>
              <a:t>אָמַר לוֹ: שְׁאַל, בְּנִי, שְׁאַל.</a:t>
            </a:r>
          </a:p>
          <a:p>
            <a:r>
              <a:rPr lang="he-IL" sz="1600" dirty="0">
                <a:latin typeface="FrankRuehl" panose="020E0503060101010101" pitchFamily="34" charset="-79"/>
                <a:cs typeface="FrankRuehl" panose="020E0503060101010101" pitchFamily="34" charset="-79"/>
              </a:rPr>
              <a:t>מִפְּנֵי מָה רָאשֵׁיהֶם שֶׁל בַּבְלִיִּים סְגַלְגַּלִּים?</a:t>
            </a:r>
          </a:p>
          <a:p>
            <a:r>
              <a:rPr lang="he-IL" sz="1600" dirty="0">
                <a:latin typeface="FrankRuehl" panose="020E0503060101010101" pitchFamily="34" charset="-79"/>
                <a:cs typeface="FrankRuehl" panose="020E0503060101010101" pitchFamily="34" charset="-79"/>
              </a:rPr>
              <a:t>אָמַר לוֹ: בְּנִי, שְׁאֵלָה גְּדוֹלָה שָׁאַלְתָּ – מִפְּנֵי שֶׁאֵין לָהֶם חַיּוֹת פִּקְּחוֹת.</a:t>
            </a:r>
          </a:p>
        </p:txBody>
      </p:sp>
    </p:spTree>
    <p:extLst>
      <p:ext uri="{BB962C8B-B14F-4D97-AF65-F5344CB8AC3E}">
        <p14:creationId xmlns:p14="http://schemas.microsoft.com/office/powerpoint/2010/main" val="37408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333" y="2576665"/>
            <a:ext cx="3303587"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מציין מיקום תוכן 1"/>
          <p:cNvSpPr>
            <a:spLocks noGrp="1"/>
          </p:cNvSpPr>
          <p:nvPr>
            <p:ph idx="1"/>
          </p:nvPr>
        </p:nvSpPr>
        <p:spPr/>
        <p:txBody>
          <a:bodyPr/>
          <a:lstStyle/>
          <a:p>
            <a:r>
              <a:rPr lang="he-IL" sz="2000" dirty="0">
                <a:latin typeface="David" panose="020E0502060401010101" pitchFamily="34" charset="-79"/>
                <a:cs typeface="David" panose="020E0502060401010101" pitchFamily="34" charset="-79"/>
              </a:rPr>
              <a:t>לאחר שעה הוא חזר לפתח ביתו של הלל, ושאל: "מי כאן הלל?</a:t>
            </a:r>
          </a:p>
          <a:p>
            <a:pPr marL="109728" indent="0">
              <a:buNone/>
            </a:pPr>
            <a:r>
              <a:rPr lang="he-IL" sz="2000" dirty="0">
                <a:latin typeface="David" panose="020E0502060401010101" pitchFamily="34" charset="-79"/>
                <a:cs typeface="David" panose="020E0502060401010101" pitchFamily="34" charset="-79"/>
              </a:rPr>
              <a:t>הלל התעטף, יצא אליו שוב ושאל: מה אתה רוצה בני?</a:t>
            </a:r>
          </a:p>
          <a:p>
            <a:pPr marL="109728" indent="0">
              <a:buNone/>
            </a:pPr>
            <a:r>
              <a:rPr lang="he-IL" sz="2000" dirty="0">
                <a:latin typeface="David" panose="020E0502060401010101" pitchFamily="34" charset="-79"/>
                <a:cs typeface="David" panose="020E0502060401010101" pitchFamily="34" charset="-79"/>
              </a:rPr>
              <a:t>הוא שאל: מדוע העיניים של </a:t>
            </a:r>
            <a:r>
              <a:rPr lang="he-IL" sz="2000" dirty="0" err="1">
                <a:latin typeface="David" panose="020E0502060401010101" pitchFamily="34" charset="-79"/>
                <a:cs typeface="David" panose="020E0502060401010101" pitchFamily="34" charset="-79"/>
              </a:rPr>
              <a:t>התרמודיין</a:t>
            </a:r>
            <a:r>
              <a:rPr lang="he-IL" sz="2000" dirty="0">
                <a:latin typeface="David" panose="020E0502060401010101" pitchFamily="34" charset="-79"/>
                <a:cs typeface="David" panose="020E0502060401010101" pitchFamily="34" charset="-79"/>
              </a:rPr>
              <a:t> (=אנשי </a:t>
            </a:r>
            <a:r>
              <a:rPr lang="he-IL" sz="2000" dirty="0" err="1">
                <a:latin typeface="David" panose="020E0502060401010101" pitchFamily="34" charset="-79"/>
                <a:cs typeface="David" panose="020E0502060401010101" pitchFamily="34" charset="-79"/>
              </a:rPr>
              <a:t>תדמור</a:t>
            </a:r>
            <a:r>
              <a:rPr lang="he-IL" sz="2000" dirty="0">
                <a:latin typeface="David" panose="020E0502060401010101" pitchFamily="34" charset="-79"/>
                <a:cs typeface="David" panose="020E0502060401010101" pitchFamily="34" charset="-79"/>
              </a:rPr>
              <a:t> שבמדבר הסורי) </a:t>
            </a:r>
            <a:r>
              <a:rPr lang="he-IL" sz="2000" dirty="0" err="1">
                <a:latin typeface="David" panose="020E0502060401010101" pitchFamily="34" charset="-79"/>
                <a:cs typeface="David" panose="020E0502060401010101" pitchFamily="34" charset="-79"/>
              </a:rPr>
              <a:t>תרוטות</a:t>
            </a:r>
            <a:r>
              <a:rPr lang="he-IL" sz="2000" dirty="0">
                <a:latin typeface="David" panose="020E0502060401010101" pitchFamily="34" charset="-79"/>
                <a:cs typeface="David" panose="020E0502060401010101" pitchFamily="34" charset="-79"/>
              </a:rPr>
              <a:t>?</a:t>
            </a:r>
          </a:p>
          <a:p>
            <a:pPr marL="109728" indent="0">
              <a:buNone/>
            </a:pPr>
            <a:r>
              <a:rPr lang="he-IL" sz="2000" dirty="0">
                <a:latin typeface="David" panose="020E0502060401010101" pitchFamily="34" charset="-79"/>
                <a:cs typeface="David" panose="020E0502060401010101" pitchFamily="34" charset="-79"/>
              </a:rPr>
              <a:t>ענה: שאלה טובה שאלת, מפני שהם דרים (=גרים) בין החולות- החול נכנס לתוך לעיניהם.</a:t>
            </a:r>
          </a:p>
          <a:p>
            <a:endParaRPr lang="he-IL" dirty="0"/>
          </a:p>
        </p:txBody>
      </p:sp>
      <p:sp>
        <p:nvSpPr>
          <p:cNvPr id="3" name="כותרת 2"/>
          <p:cNvSpPr>
            <a:spLocks noGrp="1"/>
          </p:cNvSpPr>
          <p:nvPr>
            <p:ph type="title"/>
          </p:nvPr>
        </p:nvSpPr>
        <p:spPr/>
        <p:txBody>
          <a:bodyPr>
            <a:normAutofit/>
          </a:bodyPr>
          <a:lstStyle/>
          <a:p>
            <a:pPr algn="ctr"/>
            <a:r>
              <a:rPr lang="he-IL" sz="3600" dirty="0" err="1"/>
              <a:t>הנסיון</a:t>
            </a:r>
            <a:r>
              <a:rPr lang="he-IL" sz="3600" dirty="0"/>
              <a:t> השני</a:t>
            </a:r>
          </a:p>
        </p:txBody>
      </p:sp>
      <p:sp>
        <p:nvSpPr>
          <p:cNvPr id="4" name="TextBox 3"/>
          <p:cNvSpPr txBox="1"/>
          <p:nvPr/>
        </p:nvSpPr>
        <p:spPr>
          <a:xfrm>
            <a:off x="2843808" y="4005064"/>
            <a:ext cx="5976664" cy="2308324"/>
          </a:xfrm>
          <a:prstGeom prst="rect">
            <a:avLst/>
          </a:prstGeom>
          <a:noFill/>
        </p:spPr>
        <p:txBody>
          <a:bodyPr wrap="square" rtlCol="1">
            <a:spAutoFit/>
          </a:bodyPr>
          <a:lstStyle/>
          <a:p>
            <a:r>
              <a:rPr lang="he-IL" dirty="0">
                <a:latin typeface="FrankRuehl" panose="020E0503060101010101" pitchFamily="34" charset="-79"/>
                <a:cs typeface="FrankRuehl" panose="020E0503060101010101" pitchFamily="34" charset="-79"/>
              </a:rPr>
              <a:t>הָלַךְ וְהִמְתִּין שָׁעָה אַחַת,</a:t>
            </a:r>
          </a:p>
          <a:p>
            <a:r>
              <a:rPr lang="he-IL" dirty="0">
                <a:latin typeface="FrankRuehl" panose="020E0503060101010101" pitchFamily="34" charset="-79"/>
                <a:cs typeface="FrankRuehl" panose="020E0503060101010101" pitchFamily="34" charset="-79"/>
              </a:rPr>
              <a:t>חָזַר וְאָמַר: מִי כָּאן הִלֵּל? מִי כָּאן הִלֵּל?</a:t>
            </a:r>
          </a:p>
          <a:p>
            <a:r>
              <a:rPr lang="he-IL" dirty="0">
                <a:latin typeface="FrankRuehl" panose="020E0503060101010101" pitchFamily="34" charset="-79"/>
                <a:cs typeface="FrankRuehl" panose="020E0503060101010101" pitchFamily="34" charset="-79"/>
              </a:rPr>
              <a:t>נִתְעַטֵּף וְיָצָא לִקְרָאתוֹ.</a:t>
            </a:r>
          </a:p>
          <a:p>
            <a:r>
              <a:rPr lang="he-IL" dirty="0">
                <a:latin typeface="FrankRuehl" panose="020E0503060101010101" pitchFamily="34" charset="-79"/>
                <a:cs typeface="FrankRuehl" panose="020E0503060101010101" pitchFamily="34" charset="-79"/>
              </a:rPr>
              <a:t>אָמַר לוֹ: בְּנִי, מָה אַתָּה מְבַקֵּשׁ?</a:t>
            </a:r>
          </a:p>
          <a:p>
            <a:r>
              <a:rPr lang="he-IL" dirty="0">
                <a:latin typeface="FrankRuehl" panose="020E0503060101010101" pitchFamily="34" charset="-79"/>
                <a:cs typeface="FrankRuehl" panose="020E0503060101010101" pitchFamily="34" charset="-79"/>
              </a:rPr>
              <a:t>אָמַר לוֹ: שְׁאֵלָה יֵשׁ לִי </a:t>
            </a:r>
            <a:r>
              <a:rPr lang="he-IL" dirty="0" err="1">
                <a:latin typeface="FrankRuehl" panose="020E0503060101010101" pitchFamily="34" charset="-79"/>
                <a:cs typeface="FrankRuehl" panose="020E0503060101010101" pitchFamily="34" charset="-79"/>
              </a:rPr>
              <a:t>לִשְׁאֹל</a:t>
            </a:r>
            <a:r>
              <a:rPr lang="he-IL" dirty="0">
                <a:latin typeface="FrankRuehl" panose="020E0503060101010101" pitchFamily="34" charset="-79"/>
                <a:cs typeface="FrankRuehl" panose="020E0503060101010101" pitchFamily="34" charset="-79"/>
              </a:rPr>
              <a:t>. </a:t>
            </a:r>
          </a:p>
          <a:p>
            <a:r>
              <a:rPr lang="he-IL" dirty="0">
                <a:latin typeface="FrankRuehl" panose="020E0503060101010101" pitchFamily="34" charset="-79"/>
                <a:cs typeface="FrankRuehl" panose="020E0503060101010101" pitchFamily="34" charset="-79"/>
              </a:rPr>
              <a:t>אָמַר לוֹ: שְׁאַל, בְּנִי, שְׁאַל.</a:t>
            </a:r>
          </a:p>
          <a:p>
            <a:r>
              <a:rPr lang="he-IL" dirty="0">
                <a:latin typeface="FrankRuehl" panose="020E0503060101010101" pitchFamily="34" charset="-79"/>
                <a:cs typeface="FrankRuehl" panose="020E0503060101010101" pitchFamily="34" charset="-79"/>
              </a:rPr>
              <a:t>מִפְּנֵי מָה עֵינֵיהֶם שֶׁל </a:t>
            </a:r>
            <a:r>
              <a:rPr lang="he-IL" dirty="0" err="1">
                <a:latin typeface="FrankRuehl" panose="020E0503060101010101" pitchFamily="34" charset="-79"/>
                <a:cs typeface="FrankRuehl" panose="020E0503060101010101" pitchFamily="34" charset="-79"/>
              </a:rPr>
              <a:t>תַּרְמוֹדִיִּים</a:t>
            </a:r>
            <a:r>
              <a:rPr lang="he-IL" dirty="0">
                <a:latin typeface="FrankRuehl" panose="020E0503060101010101" pitchFamily="34" charset="-79"/>
                <a:cs typeface="FrankRuehl" panose="020E0503060101010101" pitchFamily="34" charset="-79"/>
              </a:rPr>
              <a:t> </a:t>
            </a:r>
            <a:r>
              <a:rPr lang="he-IL" dirty="0" err="1">
                <a:latin typeface="FrankRuehl" panose="020E0503060101010101" pitchFamily="34" charset="-79"/>
                <a:cs typeface="FrankRuehl" panose="020E0503060101010101" pitchFamily="34" charset="-79"/>
              </a:rPr>
              <a:t>תְּרוּטוֹת</a:t>
            </a:r>
            <a:r>
              <a:rPr lang="he-IL" dirty="0">
                <a:latin typeface="FrankRuehl" panose="020E0503060101010101" pitchFamily="34" charset="-79"/>
                <a:cs typeface="FrankRuehl" panose="020E0503060101010101" pitchFamily="34" charset="-79"/>
              </a:rPr>
              <a:t>?</a:t>
            </a:r>
          </a:p>
          <a:p>
            <a:r>
              <a:rPr lang="he-IL" dirty="0">
                <a:latin typeface="FrankRuehl" panose="020E0503060101010101" pitchFamily="34" charset="-79"/>
                <a:cs typeface="FrankRuehl" panose="020E0503060101010101" pitchFamily="34" charset="-79"/>
              </a:rPr>
              <a:t>אָמַר לוֹ: בְּנִי, שְׁאֵלָה גְּדוֹלָה שָׁאַלְתָּ – מִפְּנֵי שֶׁדָּרִים בֵּין הַחוֹלוֹת.</a:t>
            </a:r>
          </a:p>
        </p:txBody>
      </p:sp>
    </p:spTree>
    <p:extLst>
      <p:ext uri="{BB962C8B-B14F-4D97-AF65-F5344CB8AC3E}">
        <p14:creationId xmlns:p14="http://schemas.microsoft.com/office/powerpoint/2010/main" val="378944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349" y="2708920"/>
            <a:ext cx="3303587"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מציין מיקום תוכן 1"/>
          <p:cNvSpPr>
            <a:spLocks noGrp="1"/>
          </p:cNvSpPr>
          <p:nvPr>
            <p:ph idx="1"/>
          </p:nvPr>
        </p:nvSpPr>
        <p:spPr/>
        <p:txBody>
          <a:bodyPr/>
          <a:lstStyle/>
          <a:p>
            <a:r>
              <a:rPr lang="he-IL" sz="2000" dirty="0">
                <a:latin typeface="David" panose="020E0502060401010101" pitchFamily="34" charset="-79"/>
                <a:cs typeface="David" panose="020E0502060401010101" pitchFamily="34" charset="-79"/>
              </a:rPr>
              <a:t>לאחר שחיכה עוד שעה, הוא חזר לפתח ביתו ושאל: "מי כאן הלל?" הלל יצא</a:t>
            </a:r>
          </a:p>
          <a:p>
            <a:pPr marL="109728" indent="0">
              <a:buNone/>
            </a:pPr>
            <a:r>
              <a:rPr lang="he-IL" sz="2000" dirty="0">
                <a:latin typeface="David" panose="020E0502060401010101" pitchFamily="34" charset="-79"/>
                <a:cs typeface="David" panose="020E0502060401010101" pitchFamily="34" charset="-79"/>
              </a:rPr>
              <a:t>אליו שוב ושאל: מה אתה רוצה בני?</a:t>
            </a:r>
          </a:p>
          <a:p>
            <a:pPr marL="109728" indent="0">
              <a:buNone/>
            </a:pPr>
            <a:r>
              <a:rPr lang="he-IL" sz="2000" dirty="0">
                <a:latin typeface="David" panose="020E0502060401010101" pitchFamily="34" charset="-79"/>
                <a:cs typeface="David" panose="020E0502060401010101" pitchFamily="34" charset="-79"/>
              </a:rPr>
              <a:t>הוא שאל: מדוע הרגליים של </a:t>
            </a:r>
            <a:r>
              <a:rPr lang="he-IL" sz="2000" dirty="0" err="1">
                <a:latin typeface="David" panose="020E0502060401010101" pitchFamily="34" charset="-79"/>
                <a:cs typeface="David" panose="020E0502060401010101" pitchFamily="34" charset="-79"/>
              </a:rPr>
              <a:t>האפריקיים</a:t>
            </a:r>
            <a:r>
              <a:rPr lang="he-IL" sz="2000" dirty="0">
                <a:latin typeface="David" panose="020E0502060401010101" pitchFamily="34" charset="-79"/>
                <a:cs typeface="David" panose="020E0502060401010101" pitchFamily="34" charset="-79"/>
              </a:rPr>
              <a:t> (=בני יבשת אפריקה) רחבות?</a:t>
            </a:r>
          </a:p>
          <a:p>
            <a:pPr marL="109728" indent="0">
              <a:buNone/>
            </a:pPr>
            <a:r>
              <a:rPr lang="he-IL" sz="2000" dirty="0">
                <a:latin typeface="David" panose="020E0502060401010101" pitchFamily="34" charset="-79"/>
                <a:cs typeface="David" panose="020E0502060401010101" pitchFamily="34" charset="-79"/>
              </a:rPr>
              <a:t>ענה: שאלה טובה שאלת, מפני שהם דרים בין הביצות, לכן רגליהם מתרחבות, שיהיה להם יותר קל ללכת במקום טובעני שכזה.</a:t>
            </a:r>
          </a:p>
          <a:p>
            <a:endParaRPr lang="he-IL" dirty="0"/>
          </a:p>
        </p:txBody>
      </p:sp>
      <p:sp>
        <p:nvSpPr>
          <p:cNvPr id="3" name="כותרת 2"/>
          <p:cNvSpPr>
            <a:spLocks noGrp="1"/>
          </p:cNvSpPr>
          <p:nvPr>
            <p:ph type="title"/>
          </p:nvPr>
        </p:nvSpPr>
        <p:spPr/>
        <p:txBody>
          <a:bodyPr>
            <a:normAutofit/>
          </a:bodyPr>
          <a:lstStyle/>
          <a:p>
            <a:pPr algn="ctr"/>
            <a:r>
              <a:rPr lang="he-IL" sz="3600" dirty="0" err="1"/>
              <a:t>הנסיון</a:t>
            </a:r>
            <a:r>
              <a:rPr lang="he-IL" sz="3600" dirty="0"/>
              <a:t> השלישי</a:t>
            </a:r>
          </a:p>
        </p:txBody>
      </p:sp>
      <p:sp>
        <p:nvSpPr>
          <p:cNvPr id="4" name="TextBox 3"/>
          <p:cNvSpPr txBox="1"/>
          <p:nvPr/>
        </p:nvSpPr>
        <p:spPr>
          <a:xfrm>
            <a:off x="2771800" y="3789040"/>
            <a:ext cx="5976664" cy="2308324"/>
          </a:xfrm>
          <a:prstGeom prst="rect">
            <a:avLst/>
          </a:prstGeom>
          <a:noFill/>
        </p:spPr>
        <p:txBody>
          <a:bodyPr wrap="square" rtlCol="1">
            <a:spAutoFit/>
          </a:bodyPr>
          <a:lstStyle/>
          <a:p>
            <a:r>
              <a:rPr lang="he-IL" dirty="0">
                <a:latin typeface="FrankRuehl" panose="020E0503060101010101" pitchFamily="34" charset="-79"/>
                <a:cs typeface="FrankRuehl" panose="020E0503060101010101" pitchFamily="34" charset="-79"/>
              </a:rPr>
              <a:t>הָלַךְ וְהִמְתִּין שָׁעָה אַחַת,</a:t>
            </a:r>
          </a:p>
          <a:p>
            <a:r>
              <a:rPr lang="he-IL" dirty="0">
                <a:latin typeface="FrankRuehl" panose="020E0503060101010101" pitchFamily="34" charset="-79"/>
                <a:cs typeface="FrankRuehl" panose="020E0503060101010101" pitchFamily="34" charset="-79"/>
              </a:rPr>
              <a:t>חָזַר וְאָמַר: מִי כָּאן הִלֵּל? מִי כָּאן הִלֵּל?</a:t>
            </a:r>
          </a:p>
          <a:p>
            <a:r>
              <a:rPr lang="he-IL" dirty="0">
                <a:latin typeface="FrankRuehl" panose="020E0503060101010101" pitchFamily="34" charset="-79"/>
                <a:cs typeface="FrankRuehl" panose="020E0503060101010101" pitchFamily="34" charset="-79"/>
              </a:rPr>
              <a:t>נִתְעַטֵּף וְיָצָא לִקְרָאתוֹ.</a:t>
            </a:r>
          </a:p>
          <a:p>
            <a:r>
              <a:rPr lang="he-IL" dirty="0">
                <a:latin typeface="FrankRuehl" panose="020E0503060101010101" pitchFamily="34" charset="-79"/>
                <a:cs typeface="FrankRuehl" panose="020E0503060101010101" pitchFamily="34" charset="-79"/>
              </a:rPr>
              <a:t>אָמַר לוֹ: בְּנִי, מָה אַתָּה מְבַקֵּשׁ?</a:t>
            </a:r>
          </a:p>
          <a:p>
            <a:r>
              <a:rPr lang="he-IL" dirty="0">
                <a:latin typeface="FrankRuehl" panose="020E0503060101010101" pitchFamily="34" charset="-79"/>
                <a:cs typeface="FrankRuehl" panose="020E0503060101010101" pitchFamily="34" charset="-79"/>
              </a:rPr>
              <a:t>אָמַר לוֹ: שְׁאֵלָה יֵשׁ לִי </a:t>
            </a:r>
            <a:r>
              <a:rPr lang="he-IL" dirty="0" err="1">
                <a:latin typeface="FrankRuehl" panose="020E0503060101010101" pitchFamily="34" charset="-79"/>
                <a:cs typeface="FrankRuehl" panose="020E0503060101010101" pitchFamily="34" charset="-79"/>
              </a:rPr>
              <a:t>לִשְׁאֹל</a:t>
            </a:r>
            <a:r>
              <a:rPr lang="he-IL" dirty="0">
                <a:latin typeface="FrankRuehl" panose="020E0503060101010101" pitchFamily="34" charset="-79"/>
                <a:cs typeface="FrankRuehl" panose="020E0503060101010101" pitchFamily="34" charset="-79"/>
              </a:rPr>
              <a:t>. </a:t>
            </a:r>
          </a:p>
          <a:p>
            <a:r>
              <a:rPr lang="he-IL" dirty="0">
                <a:latin typeface="FrankRuehl" panose="020E0503060101010101" pitchFamily="34" charset="-79"/>
                <a:cs typeface="FrankRuehl" panose="020E0503060101010101" pitchFamily="34" charset="-79"/>
              </a:rPr>
              <a:t>אָמַר לוֹ: שְׁאַל, בְּנִי, שְׁאַל.</a:t>
            </a:r>
          </a:p>
          <a:p>
            <a:r>
              <a:rPr lang="he-IL" dirty="0">
                <a:latin typeface="FrankRuehl" panose="020E0503060101010101" pitchFamily="34" charset="-79"/>
                <a:cs typeface="FrankRuehl" panose="020E0503060101010101" pitchFamily="34" charset="-79"/>
              </a:rPr>
              <a:t>מִפְּנֵי מָה רַגְלֵיהֶם שֶׁל </a:t>
            </a:r>
            <a:r>
              <a:rPr lang="he-IL" dirty="0" err="1">
                <a:latin typeface="FrankRuehl" panose="020E0503060101010101" pitchFamily="34" charset="-79"/>
                <a:cs typeface="FrankRuehl" panose="020E0503060101010101" pitchFamily="34" charset="-79"/>
              </a:rPr>
              <a:t>אַפְרִיקִיִּים</a:t>
            </a:r>
            <a:r>
              <a:rPr lang="he-IL" dirty="0">
                <a:latin typeface="FrankRuehl" panose="020E0503060101010101" pitchFamily="34" charset="-79"/>
                <a:cs typeface="FrankRuehl" panose="020E0503060101010101" pitchFamily="34" charset="-79"/>
              </a:rPr>
              <a:t> רְחָבוֹת?</a:t>
            </a:r>
          </a:p>
          <a:p>
            <a:r>
              <a:rPr lang="he-IL" dirty="0">
                <a:latin typeface="FrankRuehl" panose="020E0503060101010101" pitchFamily="34" charset="-79"/>
                <a:cs typeface="FrankRuehl" panose="020E0503060101010101" pitchFamily="34" charset="-79"/>
              </a:rPr>
              <a:t>אָמַר לוֹ: בְּנִי, שְׁאֵלָה גְּדוֹלָה שָׁאַלְתָּ – מִפְּנֵי שֶׁדָּרִים בֵּין בִּצְעֵי הַמַּיִם.</a:t>
            </a:r>
          </a:p>
        </p:txBody>
      </p:sp>
    </p:spTree>
    <p:extLst>
      <p:ext uri="{BB962C8B-B14F-4D97-AF65-F5344CB8AC3E}">
        <p14:creationId xmlns:p14="http://schemas.microsoft.com/office/powerpoint/2010/main" val="92174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99181"/>
            <a:ext cx="8229600" cy="4525963"/>
          </a:xfrm>
        </p:spPr>
        <p:txBody>
          <a:bodyPr>
            <a:normAutofit/>
          </a:bodyPr>
          <a:lstStyle/>
          <a:p>
            <a:r>
              <a:rPr lang="he-IL" sz="1800" dirty="0">
                <a:latin typeface="David" panose="020E0502060401010101" pitchFamily="34" charset="-79"/>
                <a:cs typeface="David" panose="020E0502060401010101" pitchFamily="34" charset="-79"/>
              </a:rPr>
              <a:t>לאחר שלא הצליח לעצבן אותו, אמר להלל: יש לי עוד הרבה</a:t>
            </a:r>
          </a:p>
          <a:p>
            <a:pPr marL="109728" indent="0">
              <a:buNone/>
            </a:pPr>
            <a:r>
              <a:rPr lang="he-IL" sz="1800" dirty="0">
                <a:latin typeface="David" panose="020E0502060401010101" pitchFamily="34" charset="-79"/>
                <a:cs typeface="David" panose="020E0502060401010101" pitchFamily="34" charset="-79"/>
              </a:rPr>
              <a:t>שאלות לשאול אותך, אך אני מפחד שתכעס עלי.</a:t>
            </a:r>
          </a:p>
          <a:p>
            <a:pPr marL="109728" indent="0">
              <a:buNone/>
            </a:pPr>
            <a:r>
              <a:rPr lang="he-IL" sz="1800" dirty="0">
                <a:latin typeface="David" panose="020E0502060401010101" pitchFamily="34" charset="-79"/>
                <a:cs typeface="David" panose="020E0502060401010101" pitchFamily="34" charset="-79"/>
              </a:rPr>
              <a:t>הלל התעטף בטליתו, ישב לפניו ואמר: כל שאלה שיש לך לשאול, שאל.</a:t>
            </a:r>
          </a:p>
          <a:p>
            <a:pPr marL="109728" indent="0">
              <a:buNone/>
            </a:pPr>
            <a:r>
              <a:rPr lang="he-IL" sz="1800" dirty="0">
                <a:latin typeface="David" panose="020E0502060401010101" pitchFamily="34" charset="-79"/>
                <a:cs typeface="David" panose="020E0502060401010101" pitchFamily="34" charset="-79"/>
              </a:rPr>
              <a:t>הוא כעס על הלל ושאל: האם אתה הלל, ולך קוראים נשיא ישראל?</a:t>
            </a:r>
          </a:p>
          <a:p>
            <a:pPr marL="109728" indent="0">
              <a:buNone/>
            </a:pPr>
            <a:r>
              <a:rPr lang="he-IL" sz="1800" dirty="0">
                <a:latin typeface="David" panose="020E0502060401010101" pitchFamily="34" charset="-79"/>
                <a:cs typeface="David" panose="020E0502060401010101" pitchFamily="34" charset="-79"/>
              </a:rPr>
              <a:t>ענה: הן (=כן).</a:t>
            </a:r>
          </a:p>
          <a:p>
            <a:pPr marL="109728" indent="0">
              <a:buNone/>
            </a:pPr>
            <a:r>
              <a:rPr lang="he-IL" sz="1800" dirty="0">
                <a:latin typeface="David" panose="020E0502060401010101" pitchFamily="34" charset="-79"/>
                <a:cs typeface="David" panose="020E0502060401010101" pitchFamily="34" charset="-79"/>
              </a:rPr>
              <a:t>אמר לו: אם זה אתה, </a:t>
            </a:r>
            <a:r>
              <a:rPr lang="he-IL" sz="1800" dirty="0" err="1">
                <a:latin typeface="David" panose="020E0502060401010101" pitchFamily="34" charset="-79"/>
                <a:cs typeface="David" panose="020E0502060401010101" pitchFamily="34" charset="-79"/>
              </a:rPr>
              <a:t>הלואי</a:t>
            </a:r>
            <a:r>
              <a:rPr lang="he-IL" sz="1800" dirty="0">
                <a:latin typeface="David" panose="020E0502060401010101" pitchFamily="34" charset="-79"/>
                <a:cs typeface="David" panose="020E0502060401010101" pitchFamily="34" charset="-79"/>
              </a:rPr>
              <a:t> שלא יהיו עוד אנשים כמוך בישראל.</a:t>
            </a:r>
          </a:p>
          <a:p>
            <a:pPr marL="109728" indent="0">
              <a:buNone/>
            </a:pPr>
            <a:r>
              <a:rPr lang="he-IL" sz="1800" dirty="0">
                <a:latin typeface="David" panose="020E0502060401010101" pitchFamily="34" charset="-79"/>
                <a:cs typeface="David" panose="020E0502060401010101" pitchFamily="34" charset="-79"/>
              </a:rPr>
              <a:t>הלל שאל:  למה?</a:t>
            </a:r>
          </a:p>
          <a:p>
            <a:pPr marL="109728" indent="0">
              <a:buNone/>
            </a:pPr>
            <a:r>
              <a:rPr lang="he-IL" sz="1800" dirty="0">
                <a:latin typeface="David" panose="020E0502060401010101" pitchFamily="34" charset="-79"/>
                <a:cs typeface="David" panose="020E0502060401010101" pitchFamily="34" charset="-79"/>
              </a:rPr>
              <a:t>ענה: מפני שבגללך איבדתי 400 זוז.</a:t>
            </a:r>
          </a:p>
          <a:p>
            <a:pPr marL="109728" indent="0">
              <a:buNone/>
            </a:pPr>
            <a:r>
              <a:rPr lang="he-IL" sz="1800" dirty="0">
                <a:latin typeface="David" panose="020E0502060401010101" pitchFamily="34" charset="-79"/>
                <a:cs typeface="David" panose="020E0502060401010101" pitchFamily="34" charset="-79"/>
              </a:rPr>
              <a:t>הלל ענה: היה זהיר ברוחך, וכדאי (=ראוי) הוא הלל שתאבד על </a:t>
            </a:r>
          </a:p>
          <a:p>
            <a:pPr marL="109728" indent="0">
              <a:buNone/>
            </a:pPr>
            <a:r>
              <a:rPr lang="he-IL" sz="1800" dirty="0">
                <a:latin typeface="David" panose="020E0502060401010101" pitchFamily="34" charset="-79"/>
                <a:cs typeface="David" panose="020E0502060401010101" pitchFamily="34" charset="-79"/>
              </a:rPr>
              <a:t>ידו 400 זוז ועוד 400 זוז- והלל לא יקפיד (יכעס).</a:t>
            </a:r>
          </a:p>
        </p:txBody>
      </p:sp>
      <p:sp>
        <p:nvSpPr>
          <p:cNvPr id="3" name="TextBox 2"/>
          <p:cNvSpPr txBox="1"/>
          <p:nvPr/>
        </p:nvSpPr>
        <p:spPr>
          <a:xfrm>
            <a:off x="2267744" y="3717032"/>
            <a:ext cx="6192688" cy="2862322"/>
          </a:xfrm>
          <a:prstGeom prst="rect">
            <a:avLst/>
          </a:prstGeom>
          <a:noFill/>
        </p:spPr>
        <p:txBody>
          <a:bodyPr wrap="square" rtlCol="1">
            <a:spAutoFit/>
          </a:bodyPr>
          <a:lstStyle/>
          <a:p>
            <a:r>
              <a:rPr lang="he-IL" dirty="0">
                <a:latin typeface="FrankRuehl" panose="020E0503060101010101" pitchFamily="34" charset="-79"/>
                <a:cs typeface="FrankRuehl" panose="020E0503060101010101" pitchFamily="34" charset="-79"/>
              </a:rPr>
              <a:t>אָמַר לוֹ: שְׁאֵלוֹת הַרְבֵּה יֵשׁ לִי </a:t>
            </a:r>
            <a:r>
              <a:rPr lang="he-IL" dirty="0" err="1">
                <a:latin typeface="FrankRuehl" panose="020E0503060101010101" pitchFamily="34" charset="-79"/>
                <a:cs typeface="FrankRuehl" panose="020E0503060101010101" pitchFamily="34" charset="-79"/>
              </a:rPr>
              <a:t>לִשְׁאל</a:t>
            </a:r>
            <a:r>
              <a:rPr lang="he-IL" dirty="0">
                <a:latin typeface="FrankRuehl" panose="020E0503060101010101" pitchFamily="34" charset="-79"/>
                <a:cs typeface="FrankRuehl" panose="020E0503060101010101" pitchFamily="34" charset="-79"/>
              </a:rPr>
              <a:t>ֹ </a:t>
            </a:r>
            <a:r>
              <a:rPr lang="he-IL" dirty="0" err="1">
                <a:latin typeface="FrankRuehl" panose="020E0503060101010101" pitchFamily="34" charset="-79"/>
                <a:cs typeface="FrankRuehl" panose="020E0503060101010101" pitchFamily="34" charset="-79"/>
              </a:rPr>
              <a:t>וּמִתְיָרֵא</a:t>
            </a:r>
            <a:r>
              <a:rPr lang="he-IL" dirty="0">
                <a:latin typeface="FrankRuehl" panose="020E0503060101010101" pitchFamily="34" charset="-79"/>
                <a:cs typeface="FrankRuehl" panose="020E0503060101010101" pitchFamily="34" charset="-79"/>
              </a:rPr>
              <a:t> אֲנִי שֶׁמָּא תִּכְעַס.</a:t>
            </a:r>
          </a:p>
          <a:p>
            <a:r>
              <a:rPr lang="he-IL" dirty="0">
                <a:latin typeface="FrankRuehl" panose="020E0503060101010101" pitchFamily="34" charset="-79"/>
                <a:cs typeface="FrankRuehl" panose="020E0503060101010101" pitchFamily="34" charset="-79"/>
              </a:rPr>
              <a:t>נִתְעַטֵּף וְיָשַׁב לְפָנָיו.</a:t>
            </a:r>
          </a:p>
          <a:p>
            <a:r>
              <a:rPr lang="he-IL" dirty="0">
                <a:latin typeface="FrankRuehl" panose="020E0503060101010101" pitchFamily="34" charset="-79"/>
                <a:cs typeface="FrankRuehl" panose="020E0503060101010101" pitchFamily="34" charset="-79"/>
              </a:rPr>
              <a:t>אָמַר לוֹ: כָּל שְׁאֵלוֹת שֶׁיֵּשׁ לְךָ </a:t>
            </a:r>
            <a:r>
              <a:rPr lang="he-IL" dirty="0" err="1">
                <a:latin typeface="FrankRuehl" panose="020E0503060101010101" pitchFamily="34" charset="-79"/>
                <a:cs typeface="FrankRuehl" panose="020E0503060101010101" pitchFamily="34" charset="-79"/>
              </a:rPr>
              <a:t>לִשְׁאֹל</a:t>
            </a:r>
            <a:r>
              <a:rPr lang="he-IL" dirty="0">
                <a:latin typeface="FrankRuehl" panose="020E0503060101010101" pitchFamily="34" charset="-79"/>
                <a:cs typeface="FrankRuehl" panose="020E0503060101010101" pitchFamily="34" charset="-79"/>
              </a:rPr>
              <a:t> שְׁאַל.</a:t>
            </a:r>
          </a:p>
          <a:p>
            <a:r>
              <a:rPr lang="he-IL" dirty="0">
                <a:latin typeface="FrankRuehl" panose="020E0503060101010101" pitchFamily="34" charset="-79"/>
                <a:cs typeface="FrankRuehl" panose="020E0503060101010101" pitchFamily="34" charset="-79"/>
              </a:rPr>
              <a:t>אָמַר לוֹ: אַתָּה הוּא הִלֵּל, שֶׁקּוֹרִין אוֹתְךָ נְשִׂיא יִשְׂרָאֵל?</a:t>
            </a:r>
          </a:p>
          <a:p>
            <a:r>
              <a:rPr lang="he-IL" dirty="0">
                <a:latin typeface="FrankRuehl" panose="020E0503060101010101" pitchFamily="34" charset="-79"/>
                <a:cs typeface="FrankRuehl" panose="020E0503060101010101" pitchFamily="34" charset="-79"/>
              </a:rPr>
              <a:t>אָמַר לוֹ: הֵן.</a:t>
            </a:r>
          </a:p>
          <a:p>
            <a:r>
              <a:rPr lang="he-IL" dirty="0">
                <a:latin typeface="FrankRuehl" panose="020E0503060101010101" pitchFamily="34" charset="-79"/>
                <a:cs typeface="FrankRuehl" panose="020E0503060101010101" pitchFamily="34" charset="-79"/>
              </a:rPr>
              <a:t>אָמַר לוֹ: אִם אַתָּה הוּא, לֹא יִרְבּוּ כְּמוֹתְךָ בְּיִשְׂרָאֵל.</a:t>
            </a:r>
          </a:p>
          <a:p>
            <a:r>
              <a:rPr lang="he-IL" dirty="0">
                <a:latin typeface="FrankRuehl" panose="020E0503060101010101" pitchFamily="34" charset="-79"/>
                <a:cs typeface="FrankRuehl" panose="020E0503060101010101" pitchFamily="34" charset="-79"/>
              </a:rPr>
              <a:t>אָמַר לוֹ: בְּנִי, מִפְּנֵי מָה?</a:t>
            </a:r>
          </a:p>
          <a:p>
            <a:r>
              <a:rPr lang="he-IL" dirty="0">
                <a:latin typeface="FrankRuehl" panose="020E0503060101010101" pitchFamily="34" charset="-79"/>
                <a:cs typeface="FrankRuehl" panose="020E0503060101010101" pitchFamily="34" charset="-79"/>
              </a:rPr>
              <a:t>אָמַר לוֹ: מִפְּנֵי שֶׁאִבַּדְתִּי עַל יָדְךָ אַרְבַּע מֵאוֹת זוּז.</a:t>
            </a:r>
          </a:p>
          <a:p>
            <a:r>
              <a:rPr lang="he-IL" dirty="0">
                <a:latin typeface="FrankRuehl" panose="020E0503060101010101" pitchFamily="34" charset="-79"/>
                <a:cs typeface="FrankRuehl" panose="020E0503060101010101" pitchFamily="34" charset="-79"/>
              </a:rPr>
              <a:t>אָמַר לוֹ: הֱוֵי זָהִיר בְּרוּחֲךָ, כְּדַאי הוּא הִלֵּל, שֶׁתְּאַבֵּד</a:t>
            </a:r>
          </a:p>
          <a:p>
            <a:r>
              <a:rPr lang="he-IL" dirty="0">
                <a:latin typeface="FrankRuehl" panose="020E0503060101010101" pitchFamily="34" charset="-79"/>
                <a:cs typeface="FrankRuehl" panose="020E0503060101010101" pitchFamily="34" charset="-79"/>
              </a:rPr>
              <a:t>עַל יָדוֹ אַרְבַּע מֵאוֹת זוּז וְאַרְבַּע מֵאוֹת זוּז – וְהִלֵּל לֹא יַקְפִּיד.</a:t>
            </a:r>
          </a:p>
        </p:txBody>
      </p:sp>
    </p:spTree>
    <p:extLst>
      <p:ext uri="{BB962C8B-B14F-4D97-AF65-F5344CB8AC3E}">
        <p14:creationId xmlns:p14="http://schemas.microsoft.com/office/powerpoint/2010/main" val="3380171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4546</TotalTime>
  <Words>999</Words>
  <Application>Microsoft Office PowerPoint</Application>
  <PresentationFormat>‫הצגה על המסך (4:3)</PresentationFormat>
  <Paragraphs>100</Paragraphs>
  <Slides>12</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12</vt:i4>
      </vt:variant>
    </vt:vector>
  </HeadingPairs>
  <TitlesOfParts>
    <vt:vector size="20" baseType="lpstr">
      <vt:lpstr>Arial</vt:lpstr>
      <vt:lpstr>David</vt:lpstr>
      <vt:lpstr>FrankRuehl</vt:lpstr>
      <vt:lpstr>Lucida Sans Unicode</vt:lpstr>
      <vt:lpstr>Verdana</vt:lpstr>
      <vt:lpstr>Wingdings 2</vt:lpstr>
      <vt:lpstr>Wingdings 3</vt:lpstr>
      <vt:lpstr>רחבה</vt:lpstr>
      <vt:lpstr>ענוותנותו של הלל תלמוד בבלי, מסכת שבת, דף ל, עמוד ב - דף לא עמוד א </vt:lpstr>
      <vt:lpstr>מיהו הלל?</vt:lpstr>
      <vt:lpstr>מצגת של PowerPoint‏</vt:lpstr>
      <vt:lpstr>על מה מסופר?</vt:lpstr>
      <vt:lpstr>האיש החליט להכין תוכנית...</vt:lpstr>
      <vt:lpstr>הנסיון הראשון</vt:lpstr>
      <vt:lpstr>הנסיון השני</vt:lpstr>
      <vt:lpstr>הנסיון השלישי</vt:lpstr>
      <vt:lpstr>מצגת של PowerPoint‏</vt:lpstr>
      <vt:lpstr>על הסיפור</vt:lpstr>
      <vt:lpstr>לאתגר את הסבלנות</vt:lpstr>
      <vt:lpstr>סוד עמדתו של הלל</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Avraham</cp:lastModifiedBy>
  <cp:revision>90</cp:revision>
  <dcterms:created xsi:type="dcterms:W3CDTF">2018-01-27T09:27:37Z</dcterms:created>
  <dcterms:modified xsi:type="dcterms:W3CDTF">2018-03-04T06:46:26Z</dcterms:modified>
</cp:coreProperties>
</file>