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60" r:id="rId4"/>
    <p:sldId id="262" r:id="rId5"/>
    <p:sldId id="263" r:id="rId6"/>
    <p:sldId id="269" r:id="rId7"/>
    <p:sldId id="265" r:id="rId8"/>
    <p:sldId id="264" r:id="rId9"/>
    <p:sldId id="266" r:id="rId10"/>
    <p:sldId id="271" r:id="rId11"/>
    <p:sldId id="270" r:id="rId12"/>
    <p:sldId id="272" r:id="rId13"/>
    <p:sldId id="267" r:id="rId14"/>
    <p:sldId id="273"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r Zomer" initials="LZ" lastIdx="1" clrIdx="0">
    <p:extLst>
      <p:ext uri="{19B8F6BF-5375-455C-9EA6-DF929625EA0E}">
        <p15:presenceInfo xmlns:p15="http://schemas.microsoft.com/office/powerpoint/2012/main" userId="105a90ca59ec8c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2T15:40:58.985" idx="1">
    <p:pos x="767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58839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65479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092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290085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80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863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24858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84392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65044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200876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216163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70870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233325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99417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364697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1D812AA-EF72-493F-9CAE-93D312B8683F}" type="datetimeFigureOut">
              <a:rPr lang="he-IL" smtClean="0"/>
              <a:t>כ"א/שבט/תשפ"ג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0D5FAB-9C0B-494A-BB36-8B624C29C17D}" type="slidenum">
              <a:rPr lang="he-IL" smtClean="0"/>
              <a:t>‹#›</a:t>
            </a:fld>
            <a:endParaRPr lang="he-IL"/>
          </a:p>
        </p:txBody>
      </p:sp>
    </p:spTree>
    <p:extLst>
      <p:ext uri="{BB962C8B-B14F-4D97-AF65-F5344CB8AC3E}">
        <p14:creationId xmlns:p14="http://schemas.microsoft.com/office/powerpoint/2010/main" val="18786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0D5FAB-9C0B-494A-BB36-8B624C29C17D}" type="slidenum">
              <a:rPr lang="he-IL" smtClean="0"/>
              <a:t>‹#›</a:t>
            </a:fld>
            <a:endParaRPr lang="he-IL"/>
          </a:p>
        </p:txBody>
      </p:sp>
      <p:sp>
        <p:nvSpPr>
          <p:cNvPr id="5" name="Date Placeholder 4"/>
          <p:cNvSpPr>
            <a:spLocks noGrp="1"/>
          </p:cNvSpPr>
          <p:nvPr>
            <p:ph type="dt" sz="half" idx="10"/>
          </p:nvPr>
        </p:nvSpPr>
        <p:spPr/>
        <p:txBody>
          <a:bodyPr/>
          <a:lstStyle/>
          <a:p>
            <a:fld id="{61D812AA-EF72-493F-9CAE-93D312B8683F}" type="datetimeFigureOut">
              <a:rPr lang="he-IL" smtClean="0"/>
              <a:t>כ"א/שבט/תשפ"ג</a:t>
            </a:fld>
            <a:endParaRPr lang="he-IL"/>
          </a:p>
        </p:txBody>
      </p:sp>
    </p:spTree>
    <p:extLst>
      <p:ext uri="{BB962C8B-B14F-4D97-AF65-F5344CB8AC3E}">
        <p14:creationId xmlns:p14="http://schemas.microsoft.com/office/powerpoint/2010/main" val="119595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D812AA-EF72-493F-9CAE-93D312B8683F}" type="datetimeFigureOut">
              <a:rPr lang="he-IL" smtClean="0"/>
              <a:t>כ"א/שבט/תשפ"ג</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0D5FAB-9C0B-494A-BB36-8B624C29C17D}" type="slidenum">
              <a:rPr lang="he-IL" smtClean="0"/>
              <a:t>‹#›</a:t>
            </a:fld>
            <a:endParaRPr lang="he-IL"/>
          </a:p>
        </p:txBody>
      </p:sp>
    </p:spTree>
    <p:extLst>
      <p:ext uri="{BB962C8B-B14F-4D97-AF65-F5344CB8AC3E}">
        <p14:creationId xmlns:p14="http://schemas.microsoft.com/office/powerpoint/2010/main" val="32474349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2.jpeg"/><Relationship Id="rId7" Type="http://schemas.openxmlformats.org/officeDocument/2006/relationships/image" Target="../media/image25.png"/><Relationship Id="rId12" Type="http://schemas.microsoft.com/office/2007/relationships/hdphoto" Target="../media/hdphoto18.wdp"/><Relationship Id="rId2" Type="http://schemas.openxmlformats.org/officeDocument/2006/relationships/image" Target="../media/image20.png"/><Relationship Id="rId1" Type="http://schemas.openxmlformats.org/officeDocument/2006/relationships/slideLayout" Target="../slideLayouts/slideLayout4.xml"/><Relationship Id="rId6" Type="http://schemas.microsoft.com/office/2007/relationships/hdphoto" Target="../media/hdphoto15.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17.wdp"/><Relationship Id="rId4" Type="http://schemas.openxmlformats.org/officeDocument/2006/relationships/image" Target="../media/image2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1.wdp"/><Relationship Id="rId3" Type="http://schemas.microsoft.com/office/2007/relationships/hdphoto" Target="../media/hdphoto19.wdp"/><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2.jpeg"/><Relationship Id="rId5" Type="http://schemas.microsoft.com/office/2007/relationships/hdphoto" Target="../media/hdphoto20.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4.png"/><Relationship Id="rId1" Type="http://schemas.openxmlformats.org/officeDocument/2006/relationships/slideLayout" Target="../slideLayouts/slideLayout4.xml"/><Relationship Id="rId6" Type="http://schemas.microsoft.com/office/2007/relationships/hdphoto" Target="../media/hdphoto23.wdp"/><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microsoft.com/office/2007/relationships/hdphoto" Target="../media/hdphoto26.wdp"/><Relationship Id="rId3" Type="http://schemas.microsoft.com/office/2007/relationships/hdphoto" Target="../media/hdphoto24.wdp"/><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9.png"/><Relationship Id="rId5" Type="http://schemas.microsoft.com/office/2007/relationships/hdphoto" Target="../media/hdphoto25.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3.png"/><Relationship Id="rId5" Type="http://schemas.microsoft.com/office/2007/relationships/hdphoto" Target="../media/hdphoto28.wdp"/><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1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5" Type="http://schemas.microsoft.com/office/2007/relationships/hdphoto" Target="../media/hdphoto13.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6C5E0A62-45C0-F654-E845-89E48E895E7A}"/>
              </a:ext>
            </a:extLst>
          </p:cNvPr>
          <p:cNvSpPr>
            <a:spLocks noGrp="1"/>
          </p:cNvSpPr>
          <p:nvPr>
            <p:ph type="subTitle" idx="1"/>
          </p:nvPr>
        </p:nvSpPr>
        <p:spPr>
          <a:xfrm>
            <a:off x="1507066" y="5555436"/>
            <a:ext cx="7766936" cy="1096899"/>
          </a:xfrm>
        </p:spPr>
        <p:txBody>
          <a:bodyPr>
            <a:normAutofit/>
          </a:bodyPr>
          <a:lstStyle/>
          <a:p>
            <a:pPr algn="ctr"/>
            <a:r>
              <a:rPr lang="he-IL" sz="2400" dirty="0">
                <a:ln w="0"/>
                <a:solidFill>
                  <a:schemeClr val="tx1"/>
                </a:solidFill>
                <a:effectLst>
                  <a:reflection blurRad="6350" stA="53000" endA="300" endPos="35500" dir="5400000" sy="-90000" algn="bl" rotWithShape="0"/>
                </a:effectLst>
              </a:rPr>
              <a:t>מגישה: מאי זומר יב6</a:t>
            </a:r>
            <a:br>
              <a:rPr lang="en-US" sz="2400" dirty="0">
                <a:ln w="0"/>
                <a:solidFill>
                  <a:schemeClr val="tx1"/>
                </a:solidFill>
                <a:effectLst>
                  <a:reflection blurRad="6350" stA="53000" endA="300" endPos="35500" dir="5400000" sy="-90000" algn="bl" rotWithShape="0"/>
                </a:effectLst>
              </a:rPr>
            </a:br>
            <a:r>
              <a:rPr lang="he-IL" sz="2400">
                <a:ln w="0"/>
                <a:solidFill>
                  <a:schemeClr val="tx1"/>
                </a:solidFill>
                <a:effectLst>
                  <a:reflection blurRad="6350" stA="53000" endA="300" endPos="35500" dir="5400000" sy="-90000" algn="bl" rotWithShape="0"/>
                </a:effectLst>
              </a:rPr>
              <a:t>תשפ"ג</a:t>
            </a:r>
            <a:endParaRPr lang="he-IL" sz="2400" dirty="0">
              <a:ln w="0"/>
              <a:solidFill>
                <a:schemeClr val="tx1"/>
              </a:solidFill>
              <a:effectLst>
                <a:reflection blurRad="6350" stA="53000" endA="300" endPos="35500" dir="5400000" sy="-90000" algn="bl" rotWithShape="0"/>
              </a:effectLst>
            </a:endParaRPr>
          </a:p>
        </p:txBody>
      </p:sp>
      <p:sp>
        <p:nvSpPr>
          <p:cNvPr id="4" name="מלבן 3">
            <a:extLst>
              <a:ext uri="{FF2B5EF4-FFF2-40B4-BE49-F238E27FC236}">
                <a16:creationId xmlns:a16="http://schemas.microsoft.com/office/drawing/2014/main" id="{913688D4-24A8-ED35-6A5A-2818A3C19B06}"/>
              </a:ext>
            </a:extLst>
          </p:cNvPr>
          <p:cNvSpPr/>
          <p:nvPr/>
        </p:nvSpPr>
        <p:spPr>
          <a:xfrm>
            <a:off x="1001328" y="1671664"/>
            <a:ext cx="8932253" cy="1754326"/>
          </a:xfrm>
          <a:prstGeom prst="rect">
            <a:avLst/>
          </a:prstGeom>
          <a:noFill/>
        </p:spPr>
        <p:txBody>
          <a:bodyPr wrap="none" lIns="91440" tIns="45720" rIns="91440" bIns="45720">
            <a:spAutoFit/>
          </a:bodyPr>
          <a:lstStyle/>
          <a:p>
            <a:pPr algn="ctr"/>
            <a:r>
              <a:rPr lang="he-I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ערכו של היחיד-</a:t>
            </a:r>
          </a:p>
          <a:p>
            <a:pPr algn="ctr"/>
            <a:r>
              <a:rPr lang="he-I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כיצד מאיימים על עדי נפשות?</a:t>
            </a:r>
          </a:p>
        </p:txBody>
      </p:sp>
      <p:pic>
        <p:nvPicPr>
          <p:cNvPr id="2" name="תמונה 1">
            <a:extLst>
              <a:ext uri="{FF2B5EF4-FFF2-40B4-BE49-F238E27FC236}">
                <a16:creationId xmlns:a16="http://schemas.microsoft.com/office/drawing/2014/main" id="{B4C0F649-013D-0F93-6FE3-7FECBA5C5B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3484868" y="2833884"/>
            <a:ext cx="3965171" cy="2973878"/>
          </a:xfrm>
          <a:prstGeom prst="rect">
            <a:avLst/>
          </a:prstGeom>
        </p:spPr>
      </p:pic>
      <p:pic>
        <p:nvPicPr>
          <p:cNvPr id="1028" name="Picture 4" descr="פרק 5 אתיקה">
            <a:extLst>
              <a:ext uri="{FF2B5EF4-FFF2-40B4-BE49-F238E27FC236}">
                <a16:creationId xmlns:a16="http://schemas.microsoft.com/office/drawing/2014/main" id="{ECA05177-9B3A-7A34-C875-F594BC1C206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1013" y1="30986" x2="86076" y2="45540"/>
                        <a14:foregroundMark x1="20675" y1="29577" x2="10970" y2="56338"/>
                        <a14:foregroundMark x1="20675" y1="30986" x2="28270" y2="52582"/>
                        <a14:foregroundMark x1="23207" y1="46009" x2="22363" y2="48826"/>
                        <a14:foregroundMark x1="22785" y1="51643" x2="23629" y2="50704"/>
                        <a14:foregroundMark x1="79747" y1="35681" x2="75949" y2="57746"/>
                        <a14:foregroundMark x1="82278" y1="38498" x2="82278" y2="54460"/>
                        <a14:foregroundMark x1="81013" y1="37089" x2="85232" y2="53991"/>
                        <a14:foregroundMark x1="81857" y1="51643" x2="81857" y2="51643"/>
                        <a14:foregroundMark x1="82700" y1="51643" x2="78059" y2="51643"/>
                        <a14:foregroundMark x1="80169" y1="46479" x2="74684" y2="56338"/>
                        <a14:foregroundMark x1="78903" y1="29108" x2="72574" y2="54930"/>
                        <a14:backgroundMark x1="35865" y1="36620" x2="35865" y2="60563"/>
                        <a14:backgroundMark x1="64979" y1="35681" x2="67089" y2="62911"/>
                        <a14:backgroundMark x1="23207" y1="48826" x2="23207" y2="48826"/>
                        <a14:backgroundMark x1="17722" y1="50704" x2="17722" y2="50704"/>
                        <a14:backgroundMark x1="23629" y1="44601" x2="23629" y2="44601"/>
                        <a14:backgroundMark x1="23629" y1="51643" x2="23629" y2="51643"/>
                        <a14:backgroundMark x1="21519" y1="66667" x2="21519" y2="66667"/>
                        <a14:backgroundMark x1="19831" y1="67136" x2="9283" y2="60563"/>
                        <a14:backgroundMark x1="77637" y1="46948" x2="78059" y2="50704"/>
                        <a14:backgroundMark x1="82278" y1="45070" x2="83544" y2="51643"/>
                        <a14:backgroundMark x1="9283" y1="58216" x2="9283" y2="58216"/>
                        <a14:backgroundMark x1="26582" y1="54930" x2="26582" y2="54930"/>
                        <a14:backgroundMark x1="89451" y1="53521" x2="89451" y2="53521"/>
                      </a14:backgroundRemoval>
                    </a14:imgEffect>
                  </a14:imgLayer>
                </a14:imgProps>
              </a:ext>
              <a:ext uri="{28A0092B-C50C-407E-A947-70E740481C1C}">
                <a14:useLocalDpi xmlns:a14="http://schemas.microsoft.com/office/drawing/2010/main" val="0"/>
              </a:ext>
            </a:extLst>
          </a:blip>
          <a:srcRect/>
          <a:stretch>
            <a:fillRect/>
          </a:stretch>
        </p:blipFill>
        <p:spPr bwMode="auto">
          <a:xfrm>
            <a:off x="532192" y="4687306"/>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86BB1345-E847-5525-4078-80DB1A9A8808}"/>
              </a:ext>
            </a:extLst>
          </p:cNvPr>
          <p:cNvPicPr>
            <a:picLocks noChangeAspect="1"/>
          </p:cNvPicPr>
          <p:nvPr/>
        </p:nvPicPr>
        <p:blipFill>
          <a:blip r:embed="rId6"/>
          <a:stretch>
            <a:fillRect/>
          </a:stretch>
        </p:blipFill>
        <p:spPr>
          <a:xfrm>
            <a:off x="9933579" y="5201466"/>
            <a:ext cx="1930471" cy="1456629"/>
          </a:xfrm>
          <a:prstGeom prst="rect">
            <a:avLst/>
          </a:prstGeom>
        </p:spPr>
      </p:pic>
    </p:spTree>
    <p:extLst>
      <p:ext uri="{BB962C8B-B14F-4D97-AF65-F5344CB8AC3E}">
        <p14:creationId xmlns:p14="http://schemas.microsoft.com/office/powerpoint/2010/main" val="14154074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ניקוי והסרת כתמי דם מהספה • דיימונד קלין">
            <a:extLst>
              <a:ext uri="{FF2B5EF4-FFF2-40B4-BE49-F238E27FC236}">
                <a16:creationId xmlns:a16="http://schemas.microsoft.com/office/drawing/2014/main" id="{5E3F43BB-26AD-BCBA-0DCD-62C15441E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5212747"/>
            <a:ext cx="2176156" cy="1577713"/>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EC5001EF-C3F3-61AD-6067-FF84EB50ABAC}"/>
              </a:ext>
            </a:extLst>
          </p:cNvPr>
          <p:cNvSpPr>
            <a:spLocks noGrp="1"/>
          </p:cNvSpPr>
          <p:nvPr>
            <p:ph sz="half" idx="1"/>
          </p:nvPr>
        </p:nvSpPr>
        <p:spPr>
          <a:xfrm>
            <a:off x="863344" y="1650795"/>
            <a:ext cx="4184035" cy="1970836"/>
          </a:xfrm>
        </p:spPr>
        <p:txBody>
          <a:bodyPr>
            <a:normAutofit/>
          </a:bodyPr>
          <a:lstStyle/>
          <a:p>
            <a:pPr marL="0" indent="0">
              <a:buNone/>
            </a:pPr>
            <a:r>
              <a:rPr lang="he-IL" dirty="0"/>
              <a:t>עוד נכתב במשנה כי הרצח היה רצח אלים ואכזרי, שהדם הושלך על כל העצים והאבנים שהיו באזור.</a:t>
            </a:r>
            <a:br>
              <a:rPr lang="en-US" dirty="0"/>
            </a:br>
            <a:r>
              <a:rPr lang="he-IL" dirty="0"/>
              <a:t>המשנה מציינת זאת, כדי להדגיש את האכזריות והפראיות בעת ביצוע הרצח.</a:t>
            </a:r>
          </a:p>
        </p:txBody>
      </p:sp>
      <p:sp>
        <p:nvSpPr>
          <p:cNvPr id="4" name="מציין מיקום תוכן 3">
            <a:extLst>
              <a:ext uri="{FF2B5EF4-FFF2-40B4-BE49-F238E27FC236}">
                <a16:creationId xmlns:a16="http://schemas.microsoft.com/office/drawing/2014/main" id="{DED23966-440D-C2EF-58B5-72A2BDEA461C}"/>
              </a:ext>
            </a:extLst>
          </p:cNvPr>
          <p:cNvSpPr>
            <a:spLocks noGrp="1"/>
          </p:cNvSpPr>
          <p:nvPr>
            <p:ph sz="half" idx="2"/>
          </p:nvPr>
        </p:nvSpPr>
        <p:spPr>
          <a:xfrm>
            <a:off x="5414167" y="1650794"/>
            <a:ext cx="4184034" cy="1970836"/>
          </a:xfrm>
        </p:spPr>
        <p:txBody>
          <a:bodyPr>
            <a:normAutofit/>
          </a:bodyPr>
          <a:lstStyle/>
          <a:p>
            <a:pPr marL="0" indent="0">
              <a:buNone/>
            </a:pPr>
            <a:r>
              <a:rPr lang="he-IL" dirty="0"/>
              <a:t>"שכן מצינו בקין, שנאמר: 'קול </a:t>
            </a:r>
            <a:r>
              <a:rPr lang="he-IL" b="1" dirty="0"/>
              <a:t>דמי</a:t>
            </a:r>
            <a:r>
              <a:rPr lang="he-IL" dirty="0"/>
              <a:t> אחיך צעקים אלי מן האדמה' (בראשית ד', י'),</a:t>
            </a:r>
            <a:br>
              <a:rPr lang="en-US" dirty="0"/>
            </a:br>
            <a:r>
              <a:rPr lang="he-IL" dirty="0"/>
              <a:t>אינו אומר קול דם אחיך אלא 'דמי אחיך',</a:t>
            </a:r>
            <a:br>
              <a:rPr lang="en-US" dirty="0"/>
            </a:br>
            <a:r>
              <a:rPr lang="he-IL" dirty="0"/>
              <a:t>דמו ודם </a:t>
            </a:r>
            <a:r>
              <a:rPr lang="he-IL" dirty="0" err="1"/>
              <a:t>זרעיותיו</a:t>
            </a:r>
            <a:r>
              <a:rPr lang="he-IL" dirty="0"/>
              <a:t>.</a:t>
            </a:r>
            <a:br>
              <a:rPr lang="en-US" dirty="0"/>
            </a:br>
            <a:r>
              <a:rPr lang="he-IL" dirty="0"/>
              <a:t>דבר אחר, "דמי אחיך", שהיה דמו משלך על העצים ועל האבנים."</a:t>
            </a:r>
          </a:p>
        </p:txBody>
      </p:sp>
      <p:pic>
        <p:nvPicPr>
          <p:cNvPr id="7176" name="Picture 8" descr="מדרש תמונה">
            <a:extLst>
              <a:ext uri="{FF2B5EF4-FFF2-40B4-BE49-F238E27FC236}">
                <a16:creationId xmlns:a16="http://schemas.microsoft.com/office/drawing/2014/main" id="{F06EA7B4-BD86-48BC-3FE8-A5DB94191EC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72521" y="109896"/>
            <a:ext cx="1742455" cy="1810343"/>
          </a:xfrm>
          <a:prstGeom prst="rect">
            <a:avLst/>
          </a:prstGeom>
          <a:ln>
            <a:noFill/>
          </a:ln>
          <a:effectLst>
            <a:outerShdw blurRad="190500" algn="tl" rotWithShape="0">
              <a:srgbClr val="000000">
                <a:alpha val="70000"/>
              </a:srgbClr>
            </a:outerShdw>
          </a:effectLst>
        </p:spPr>
      </p:pic>
      <p:sp>
        <p:nvSpPr>
          <p:cNvPr id="5" name="כותרת 1">
            <a:extLst>
              <a:ext uri="{FF2B5EF4-FFF2-40B4-BE49-F238E27FC236}">
                <a16:creationId xmlns:a16="http://schemas.microsoft.com/office/drawing/2014/main" id="{A7B51E6B-F2A0-B187-A3B4-778B12CC4321}"/>
              </a:ext>
            </a:extLst>
          </p:cNvPr>
          <p:cNvSpPr txBox="1">
            <a:spLocks/>
          </p:cNvSpPr>
          <p:nvPr/>
        </p:nvSpPr>
        <p:spPr>
          <a:xfrm>
            <a:off x="660709" y="525103"/>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מקרה רצח הבל ע"י קין</a:t>
            </a:r>
          </a:p>
        </p:txBody>
      </p:sp>
      <p:pic>
        <p:nvPicPr>
          <p:cNvPr id="2050" name="Picture 2" descr="עץ">
            <a:extLst>
              <a:ext uri="{FF2B5EF4-FFF2-40B4-BE49-F238E27FC236}">
                <a16:creationId xmlns:a16="http://schemas.microsoft.com/office/drawing/2014/main" id="{85F2DB2E-DBBF-B4FB-C824-B50257670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861" y="4098958"/>
            <a:ext cx="3539317" cy="25740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אבנים שבורות תמונות PNG עם רקע שקוף | הורדה חינם ב- Lovepik.com">
            <a:extLst>
              <a:ext uri="{FF2B5EF4-FFF2-40B4-BE49-F238E27FC236}">
                <a16:creationId xmlns:a16="http://schemas.microsoft.com/office/drawing/2014/main" id="{BEA6E820-8758-F910-1D59-37FC1DF12C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a:off x="4068733" y="422633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שתי טיפות של דם R2 - Home | Facebook">
            <a:extLst>
              <a:ext uri="{FF2B5EF4-FFF2-40B4-BE49-F238E27FC236}">
                <a16:creationId xmlns:a16="http://schemas.microsoft.com/office/drawing/2014/main" id="{6CD92FD4-5B13-8C3F-AD58-D000F38BF39C}"/>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80210" y="6332897"/>
            <a:ext cx="519198" cy="530892"/>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EE75FA9B-E0AC-FDE9-A083-478388EC0A6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1184" r="100000">
                        <a14:foregroundMark x1="23026" y1="68413" x2="23026" y2="68413"/>
                        <a14:foregroundMark x1="39342" y1="60952" x2="39342" y2="60952"/>
                        <a14:foregroundMark x1="47500" y1="63016" x2="47500" y2="63016"/>
                        <a14:foregroundMark x1="43158" y1="43492" x2="43158" y2="43492"/>
                        <a14:foregroundMark x1="64474" y1="41429" x2="64474" y2="41429"/>
                        <a14:foregroundMark x1="78158" y1="42540" x2="78158" y2="42540"/>
                        <a14:foregroundMark x1="65921" y1="34921" x2="65921" y2="34921"/>
                        <a14:foregroundMark x1="67237" y1="37619" x2="67237" y2="37619"/>
                        <a14:foregroundMark x1="47500" y1="20635" x2="47500" y2="20635"/>
                        <a14:foregroundMark x1="42500" y1="38571" x2="42500" y2="38571"/>
                        <a14:foregroundMark x1="43816" y1="38730" x2="43816" y2="38730"/>
                        <a14:foregroundMark x1="48816" y1="40794" x2="48816" y2="40794"/>
                        <a14:foregroundMark x1="47632" y1="41270" x2="47632" y2="41270"/>
                        <a14:foregroundMark x1="38421" y1="58889" x2="38421" y2="58889"/>
                        <a14:foregroundMark x1="56447" y1="66508" x2="56447" y2="66508"/>
                        <a14:foregroundMark x1="54079" y1="65079" x2="54079" y2="65079"/>
                        <a14:foregroundMark x1="56053" y1="61905" x2="56053" y2="61905"/>
                        <a14:foregroundMark x1="71579" y1="63810" x2="71579" y2="63810"/>
                        <a14:foregroundMark x1="72895" y1="61587" x2="72895" y2="61587"/>
                        <a14:foregroundMark x1="75132" y1="61270" x2="75132" y2="61270"/>
                        <a14:foregroundMark x1="70789" y1="49048" x2="70789" y2="49048"/>
                        <a14:foregroundMark x1="72105" y1="50000" x2="72105" y2="50000"/>
                        <a14:foregroundMark x1="71447" y1="48889" x2="71447" y2="48889"/>
                      </a14:backgroundRemoval>
                    </a14:imgEffect>
                  </a14:imgLayer>
                </a14:imgProps>
              </a:ext>
            </a:extLst>
          </a:blip>
          <a:stretch>
            <a:fillRect/>
          </a:stretch>
        </p:blipFill>
        <p:spPr>
          <a:xfrm>
            <a:off x="5955135" y="4313282"/>
            <a:ext cx="2156768" cy="1787847"/>
          </a:xfrm>
          <a:prstGeom prst="rect">
            <a:avLst/>
          </a:prstGeom>
        </p:spPr>
      </p:pic>
      <p:pic>
        <p:nvPicPr>
          <p:cNvPr id="2060" name="Picture 12" descr="lovepik_611744621 גרפיקה_תמונה חינם להכות דם וקטור Png">
            <a:extLst>
              <a:ext uri="{FF2B5EF4-FFF2-40B4-BE49-F238E27FC236}">
                <a16:creationId xmlns:a16="http://schemas.microsoft.com/office/drawing/2014/main" id="{D9D6540C-2177-38DF-F5B5-4CA95E5C2504}"/>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47379" y="5549852"/>
            <a:ext cx="1966626" cy="196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7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מדוע אלוקים נותן לבעלי חיים לסבול בטבע? - הידברות">
            <a:extLst>
              <a:ext uri="{FF2B5EF4-FFF2-40B4-BE49-F238E27FC236}">
                <a16:creationId xmlns:a16="http://schemas.microsoft.com/office/drawing/2014/main" id="{47A2A09D-766D-78AD-7AFD-09FE5CB5A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5" y="5143586"/>
            <a:ext cx="2400181" cy="171441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9F29E2DD-2640-C86F-20B6-F0ABA5EB2F8A}"/>
              </a:ext>
            </a:extLst>
          </p:cNvPr>
          <p:cNvSpPr>
            <a:spLocks noGrp="1"/>
          </p:cNvSpPr>
          <p:nvPr>
            <p:ph sz="half" idx="1"/>
          </p:nvPr>
        </p:nvSpPr>
        <p:spPr>
          <a:xfrm>
            <a:off x="447159" y="1970117"/>
            <a:ext cx="4642811" cy="2294312"/>
          </a:xfrm>
        </p:spPr>
        <p:txBody>
          <a:bodyPr>
            <a:normAutofit fontScale="92500" lnSpcReduction="20000"/>
          </a:bodyPr>
          <a:lstStyle/>
          <a:p>
            <a:pPr marL="0" indent="0">
              <a:buNone/>
            </a:pPr>
            <a:r>
              <a:rPr lang="he-IL" sz="1600" dirty="0"/>
              <a:t>מדוע נברא אדם יחידי בעולם, בניגוד לשאר היצורים שנבראו רבים?</a:t>
            </a:r>
          </a:p>
          <a:p>
            <a:pPr marL="0" indent="0">
              <a:buNone/>
            </a:pPr>
            <a:r>
              <a:rPr lang="he-IL" sz="1600" dirty="0"/>
              <a:t>ובכן, לכך יש 4 סיבות.</a:t>
            </a:r>
          </a:p>
          <a:p>
            <a:pPr marL="0" indent="0">
              <a:buNone/>
            </a:pPr>
            <a:r>
              <a:rPr lang="he-IL" sz="1600" b="1" dirty="0"/>
              <a:t>סיבה ראשונה </a:t>
            </a:r>
            <a:r>
              <a:rPr lang="he-IL" sz="1600" dirty="0"/>
              <a:t>-ללמד ערך חיי אדם:</a:t>
            </a:r>
          </a:p>
          <a:p>
            <a:pPr marL="0" indent="0">
              <a:buNone/>
            </a:pPr>
            <a:r>
              <a:rPr lang="he-IL" sz="1600" dirty="0"/>
              <a:t>להבדיל משאר בעלי החיים, שנבראו מינים רבים, נולד רק בן אדם אחד, וזאת כדי להמחיש הערך העליון של חיי אדם.  המשפט : "ללמדך, שכל המאבד נפש אחת מעלה עליו הכתוב כאילו איבד עולם מלא" מדגיש את הערך של חיי כל אדם.</a:t>
            </a:r>
          </a:p>
        </p:txBody>
      </p:sp>
      <p:sp>
        <p:nvSpPr>
          <p:cNvPr id="4" name="מציין מיקום תוכן 3">
            <a:extLst>
              <a:ext uri="{FF2B5EF4-FFF2-40B4-BE49-F238E27FC236}">
                <a16:creationId xmlns:a16="http://schemas.microsoft.com/office/drawing/2014/main" id="{63CFC569-F040-321F-FB4F-4355F11A1F0C}"/>
              </a:ext>
            </a:extLst>
          </p:cNvPr>
          <p:cNvSpPr>
            <a:spLocks noGrp="1"/>
          </p:cNvSpPr>
          <p:nvPr>
            <p:ph sz="half" idx="2"/>
          </p:nvPr>
        </p:nvSpPr>
        <p:spPr>
          <a:xfrm>
            <a:off x="5089970" y="1968847"/>
            <a:ext cx="4184034" cy="3880773"/>
          </a:xfrm>
        </p:spPr>
        <p:txBody>
          <a:bodyPr>
            <a:normAutofit fontScale="92500" lnSpcReduction="20000"/>
          </a:bodyPr>
          <a:lstStyle/>
          <a:p>
            <a:pPr marL="0" indent="0">
              <a:buNone/>
            </a:pPr>
            <a:r>
              <a:rPr lang="he-IL" dirty="0"/>
              <a:t>"לפיכך נברא אדם יחידי בעולם,</a:t>
            </a:r>
            <a:br>
              <a:rPr lang="en-US" dirty="0"/>
            </a:br>
            <a:r>
              <a:rPr lang="he-IL" b="1" dirty="0"/>
              <a:t>ללמדך שכל המאבד נפש אחת,</a:t>
            </a:r>
            <a:br>
              <a:rPr lang="en-US" b="1" dirty="0"/>
            </a:br>
            <a:r>
              <a:rPr lang="he-IL" b="1" dirty="0"/>
              <a:t>מעלה עליו הכתוב כאילו איבד עולם מלא.</a:t>
            </a:r>
            <a:br>
              <a:rPr lang="en-US" b="1" dirty="0"/>
            </a:br>
            <a:r>
              <a:rPr lang="he-IL" b="1" dirty="0"/>
              <a:t>וכל המקיים נפש אחת, מעלה עליו הכתוב כאילו קיים עולם מלא.</a:t>
            </a:r>
            <a:br>
              <a:rPr lang="en-US" dirty="0"/>
            </a:br>
            <a:r>
              <a:rPr lang="he-IL" dirty="0"/>
              <a:t>ומפני שלום הבריות, </a:t>
            </a:r>
            <a:br>
              <a:rPr lang="en-US" dirty="0"/>
            </a:br>
            <a:r>
              <a:rPr lang="he-IL" dirty="0"/>
              <a:t>שלא יאמר אדם לחברו: אבא שלי גדול מאביך.</a:t>
            </a:r>
            <a:br>
              <a:rPr lang="en-US" dirty="0"/>
            </a:br>
            <a:r>
              <a:rPr lang="he-IL" dirty="0"/>
              <a:t>ושלא יאמרו המינים, רשויות הרבה בשמים.</a:t>
            </a:r>
            <a:br>
              <a:rPr lang="en-US" dirty="0"/>
            </a:br>
            <a:r>
              <a:rPr lang="he-IL" dirty="0"/>
              <a:t>להגיד גדולתו של מלך מלכי המלכים הקדוש ברוך הוא,</a:t>
            </a:r>
            <a:br>
              <a:rPr lang="en-US" dirty="0"/>
            </a:br>
            <a:r>
              <a:rPr lang="he-IL" dirty="0"/>
              <a:t>שאדם טובע מאה מטבעות בחותם אחד וכולן דומים זה לזה,</a:t>
            </a:r>
            <a:br>
              <a:rPr lang="en-US" dirty="0"/>
            </a:br>
            <a:r>
              <a:rPr lang="he-IL" dirty="0"/>
              <a:t>מלך מלכי המלכים הקדוש ברוך הוא טובע את כל האדם בחותמו של האדם הראשון ואין אחד מהם דומה לחברו.</a:t>
            </a:r>
            <a:br>
              <a:rPr lang="en-US" dirty="0"/>
            </a:br>
            <a:r>
              <a:rPr lang="he-IL" dirty="0"/>
              <a:t>לפיכך לכל אחד ואחד לומר: בשבילי נברא העולם."</a:t>
            </a:r>
          </a:p>
        </p:txBody>
      </p:sp>
      <p:sp>
        <p:nvSpPr>
          <p:cNvPr id="5" name="כותרת 1">
            <a:extLst>
              <a:ext uri="{FF2B5EF4-FFF2-40B4-BE49-F238E27FC236}">
                <a16:creationId xmlns:a16="http://schemas.microsoft.com/office/drawing/2014/main" id="{2C8C21A1-8310-5C9A-6D83-3B9968C97FFE}"/>
              </a:ext>
            </a:extLst>
          </p:cNvPr>
          <p:cNvSpPr txBox="1">
            <a:spLocks/>
          </p:cNvSpPr>
          <p:nvPr/>
        </p:nvSpPr>
        <p:spPr>
          <a:xfrm>
            <a:off x="660709" y="873034"/>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למה נברא אדם יחידי בעולם</a:t>
            </a:r>
          </a:p>
        </p:txBody>
      </p:sp>
      <p:pic>
        <p:nvPicPr>
          <p:cNvPr id="12296" name="Picture 8" descr="יחיד בעולם לקריאה | יהדות | ערכים">
            <a:extLst>
              <a:ext uri="{FF2B5EF4-FFF2-40B4-BE49-F238E27FC236}">
                <a16:creationId xmlns:a16="http://schemas.microsoft.com/office/drawing/2014/main" id="{E085B5FB-1C37-BF97-0B52-819CAB24B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075" y="5135995"/>
            <a:ext cx="2643925" cy="1629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2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גזענות? לא בבית ספרינו - יסודות">
            <a:extLst>
              <a:ext uri="{FF2B5EF4-FFF2-40B4-BE49-F238E27FC236}">
                <a16:creationId xmlns:a16="http://schemas.microsoft.com/office/drawing/2014/main" id="{E477ADF4-B1C5-F9C0-CB59-9742C47315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9" b="100000" l="0" r="100000">
                        <a14:foregroundMark x1="38818" y1="54676" x2="37859" y2="99281"/>
                        <a14:foregroundMark x1="65655" y1="32374" x2="63099" y2="96403"/>
                        <a14:foregroundMark x1="49840" y1="47002" x2="49840" y2="95923"/>
                        <a14:foregroundMark x1="79553" y1="46043" x2="78115" y2="99041"/>
                        <a14:foregroundMark x1="75879" y1="43405" x2="77796" y2="61631"/>
                        <a14:foregroundMark x1="74760" y1="39568" x2="74760" y2="39568"/>
                      </a14:backgroundRemoval>
                    </a14:imgEffect>
                  </a14:imgLayer>
                </a14:imgProps>
              </a:ext>
              <a:ext uri="{28A0092B-C50C-407E-A947-70E740481C1C}">
                <a14:useLocalDpi xmlns:a14="http://schemas.microsoft.com/office/drawing/2010/main" val="0"/>
              </a:ext>
            </a:extLst>
          </a:blip>
          <a:srcRect/>
          <a:stretch>
            <a:fillRect/>
          </a:stretch>
        </p:blipFill>
        <p:spPr bwMode="auto">
          <a:xfrm>
            <a:off x="9292879" y="5011304"/>
            <a:ext cx="3062605" cy="1660843"/>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9F29E2DD-2640-C86F-20B6-F0ABA5EB2F8A}"/>
              </a:ext>
            </a:extLst>
          </p:cNvPr>
          <p:cNvSpPr>
            <a:spLocks noGrp="1"/>
          </p:cNvSpPr>
          <p:nvPr>
            <p:ph sz="half" idx="1"/>
          </p:nvPr>
        </p:nvSpPr>
        <p:spPr>
          <a:xfrm>
            <a:off x="403456" y="1795550"/>
            <a:ext cx="4642811" cy="2560319"/>
          </a:xfrm>
        </p:spPr>
        <p:txBody>
          <a:bodyPr>
            <a:normAutofit fontScale="92500" lnSpcReduction="20000"/>
          </a:bodyPr>
          <a:lstStyle/>
          <a:p>
            <a:pPr marL="0" indent="0">
              <a:buNone/>
            </a:pPr>
            <a:r>
              <a:rPr lang="he-IL" sz="1600" b="1" dirty="0"/>
              <a:t>סיבה שנייה </a:t>
            </a:r>
            <a:r>
              <a:rPr lang="he-IL" sz="1600" dirty="0"/>
              <a:t>– למנוע גזענות:</a:t>
            </a:r>
          </a:p>
          <a:p>
            <a:pPr marL="0" indent="0">
              <a:buNone/>
            </a:pPr>
            <a:r>
              <a:rPr lang="he-IL" sz="1600" dirty="0"/>
              <a:t>נולד בן אדם אחד כדי למנוע גזענות, כיוון שאם היו נולדים שני בני אדם ולכל אחד מהם היו צאצאים, הייתה יכולה להתפתח גזענות כשאדם אחד יגיד לאחר: "אבא שלי גדול מאבא שלך". </a:t>
            </a:r>
          </a:p>
          <a:p>
            <a:pPr marL="0" indent="0">
              <a:buNone/>
            </a:pPr>
            <a:r>
              <a:rPr lang="he-IL" sz="1600" dirty="0"/>
              <a:t>לכן, כדי למנוע גזענות, ה' ברא בן אדם אחד, כדי שלכל המין האנושי יהיה מוצא אחד.</a:t>
            </a:r>
          </a:p>
          <a:p>
            <a:pPr marL="0" indent="0">
              <a:buNone/>
            </a:pPr>
            <a:r>
              <a:rPr lang="he-IL" sz="1600" dirty="0"/>
              <a:t>המשפט: "ומפני שלום הבריות, שלא יאמר אדם לחברו: אבא שלי גדול מאביך" - מדגיש את השוויון בין הבריות. כלומר, אין אדם אחד אשר זוכה ליחס מיוחד על פני חברו, כיוון שלכולם אותו אב.</a:t>
            </a:r>
          </a:p>
        </p:txBody>
      </p:sp>
      <p:sp>
        <p:nvSpPr>
          <p:cNvPr id="4" name="מציין מיקום תוכן 3">
            <a:extLst>
              <a:ext uri="{FF2B5EF4-FFF2-40B4-BE49-F238E27FC236}">
                <a16:creationId xmlns:a16="http://schemas.microsoft.com/office/drawing/2014/main" id="{63CFC569-F040-321F-FB4F-4355F11A1F0C}"/>
              </a:ext>
            </a:extLst>
          </p:cNvPr>
          <p:cNvSpPr>
            <a:spLocks noGrp="1"/>
          </p:cNvSpPr>
          <p:nvPr>
            <p:ph sz="half" idx="2"/>
          </p:nvPr>
        </p:nvSpPr>
        <p:spPr>
          <a:xfrm>
            <a:off x="5217661" y="1795550"/>
            <a:ext cx="4184034" cy="3880773"/>
          </a:xfrm>
        </p:spPr>
        <p:txBody>
          <a:bodyPr>
            <a:normAutofit fontScale="92500" lnSpcReduction="20000"/>
          </a:bodyPr>
          <a:lstStyle/>
          <a:p>
            <a:pPr marL="0" indent="0">
              <a:buNone/>
            </a:pPr>
            <a:r>
              <a:rPr lang="he-IL" dirty="0"/>
              <a:t>"לפיכך נברא אדם יחידי בעולם,</a:t>
            </a:r>
            <a:br>
              <a:rPr lang="en-US" dirty="0"/>
            </a:br>
            <a:r>
              <a:rPr lang="he-IL" dirty="0"/>
              <a:t>ללמדך שכל המאבד נפש אחת,</a:t>
            </a:r>
            <a:br>
              <a:rPr lang="en-US" dirty="0"/>
            </a:br>
            <a:r>
              <a:rPr lang="he-IL" dirty="0"/>
              <a:t>מעלה עליו הכתוב כאילו איבד עולם מלא.</a:t>
            </a:r>
            <a:br>
              <a:rPr lang="en-US" dirty="0"/>
            </a:br>
            <a:r>
              <a:rPr lang="he-IL" dirty="0"/>
              <a:t>וכל המקיים נפש אחת, מעלה עליו כאילו קיים עולם מלא.</a:t>
            </a:r>
            <a:br>
              <a:rPr lang="en-US" b="1" dirty="0"/>
            </a:br>
            <a:r>
              <a:rPr lang="he-IL" b="1" dirty="0"/>
              <a:t>ומפני שלום הבריות, </a:t>
            </a:r>
            <a:br>
              <a:rPr lang="en-US" b="1" dirty="0"/>
            </a:br>
            <a:r>
              <a:rPr lang="he-IL" b="1" dirty="0"/>
              <a:t>שלא יאמר אדם לחברו: אבא שלי גדול מאביך.</a:t>
            </a:r>
            <a:br>
              <a:rPr lang="en-US" dirty="0"/>
            </a:br>
            <a:r>
              <a:rPr lang="he-IL" dirty="0"/>
              <a:t>ושלא יאמרו המינים, רשויות הרבה בשמים.</a:t>
            </a:r>
            <a:br>
              <a:rPr lang="en-US" dirty="0"/>
            </a:br>
            <a:r>
              <a:rPr lang="he-IL" dirty="0"/>
              <a:t>להגיד גדולתו של מלך מלכי המלכים הקדוש ברוך הוא,</a:t>
            </a:r>
            <a:br>
              <a:rPr lang="en-US" dirty="0"/>
            </a:br>
            <a:r>
              <a:rPr lang="he-IL" dirty="0"/>
              <a:t>שאדם טובע מאה מטבעות בחותם אחד וכולן דומים זה לזה,</a:t>
            </a:r>
            <a:br>
              <a:rPr lang="en-US" dirty="0"/>
            </a:br>
            <a:r>
              <a:rPr lang="he-IL" dirty="0"/>
              <a:t>מלך מלכי המלכים הקדוש ברוך הוא טובע את כל האדם בחותמו של האדם הראשון ואין אחד מהם דומה לחברו.</a:t>
            </a:r>
            <a:br>
              <a:rPr lang="en-US" dirty="0"/>
            </a:br>
            <a:r>
              <a:rPr lang="he-IL" dirty="0"/>
              <a:t>לפיכך לכל אחד ואחד לומר: בשבילי נברא העולם."</a:t>
            </a:r>
          </a:p>
        </p:txBody>
      </p:sp>
      <p:sp>
        <p:nvSpPr>
          <p:cNvPr id="5" name="כותרת 1">
            <a:extLst>
              <a:ext uri="{FF2B5EF4-FFF2-40B4-BE49-F238E27FC236}">
                <a16:creationId xmlns:a16="http://schemas.microsoft.com/office/drawing/2014/main" id="{2C8C21A1-8310-5C9A-6D83-3B9968C97FFE}"/>
              </a:ext>
            </a:extLst>
          </p:cNvPr>
          <p:cNvSpPr txBox="1">
            <a:spLocks/>
          </p:cNvSpPr>
          <p:nvPr/>
        </p:nvSpPr>
        <p:spPr>
          <a:xfrm>
            <a:off x="660709" y="525103"/>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למה נברא אדם יחידי בעולם</a:t>
            </a:r>
          </a:p>
        </p:txBody>
      </p:sp>
      <p:pic>
        <p:nvPicPr>
          <p:cNvPr id="3074" name="Picture 2" descr="בית הספר לחינוך, אוניברסיטת בן גוריון בנגב - הסוגיה של גזענות בחינוך מעסיקה  אתכן? תוהים האם היא בכלל קיימת? איך היא באה לידי ביטוי? סמינר חדש ומרתק  במחלקה לחינוך: &quot;סוציולוגיה של גזענות">
            <a:extLst>
              <a:ext uri="{FF2B5EF4-FFF2-40B4-BE49-F238E27FC236}">
                <a16:creationId xmlns:a16="http://schemas.microsoft.com/office/drawing/2014/main" id="{BD769CF6-184C-81A8-EF5E-6F8EB46D163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7391" y1="62842" x2="68116" y2="98907"/>
                        <a14:backgroundMark x1="43841" y1="3825" x2="70652" y2="2732"/>
                        <a14:backgroundMark x1="45290" y1="47541" x2="45290" y2="47541"/>
                      </a14:backgroundRemoval>
                    </a14:imgEffect>
                  </a14:imgLayer>
                </a14:imgProps>
              </a:ext>
              <a:ext uri="{28A0092B-C50C-407E-A947-70E740481C1C}">
                <a14:useLocalDpi xmlns:a14="http://schemas.microsoft.com/office/drawing/2010/main" val="0"/>
              </a:ext>
            </a:extLst>
          </a:blip>
          <a:srcRect/>
          <a:stretch>
            <a:fillRect/>
          </a:stretch>
        </p:blipFill>
        <p:spPr bwMode="auto">
          <a:xfrm>
            <a:off x="319468" y="217328"/>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יסודי - מניעת גזענות| המטה לחינוך אזרחי וחיים משותפים | מרחב פדגוגי">
            <a:extLst>
              <a:ext uri="{FF2B5EF4-FFF2-40B4-BE49-F238E27FC236}">
                <a16:creationId xmlns:a16="http://schemas.microsoft.com/office/drawing/2014/main" id="{17D8D8C5-3470-781A-E9C7-30F6068D8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53" y="4355869"/>
            <a:ext cx="3853208" cy="180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מסובלנות למניעת גזענות | המטה לחינוך אזרחי וחיים משותפים | מרחב פדגוגי">
            <a:extLst>
              <a:ext uri="{FF2B5EF4-FFF2-40B4-BE49-F238E27FC236}">
                <a16:creationId xmlns:a16="http://schemas.microsoft.com/office/drawing/2014/main" id="{72EED4E5-98E5-D95D-3CE6-D0BADD3C44E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20038" y1="14465" x2="8588" y2="16352"/>
                        <a14:foregroundMark x1="11260" y1="19497" x2="11641" y2="79874"/>
                        <a14:foregroundMark x1="86832" y1="12893" x2="97328" y2="4717"/>
                        <a14:foregroundMark x1="15840" y1="11635" x2="10496" y2="95283"/>
                        <a14:foregroundMark x1="8969" y1="15094" x2="4198" y2="88679"/>
                        <a14:foregroundMark x1="14313" y1="5975" x2="10496" y2="53145"/>
                        <a14:foregroundMark x1="9351" y1="6604" x2="4962" y2="35849"/>
                        <a14:foregroundMark x1="4962" y1="15094" x2="4962" y2="26415"/>
                        <a14:foregroundMark x1="11260" y1="7233" x2="13550" y2="7233"/>
                        <a14:foregroundMark x1="19656" y1="10377" x2="19656" y2="10377"/>
                        <a14:foregroundMark x1="19656" y1="10377" x2="21947" y2="56918"/>
                        <a14:foregroundMark x1="84924" y1="18868" x2="71374" y2="76730"/>
                        <a14:foregroundMark x1="86450" y1="12893" x2="87977" y2="87421"/>
                        <a14:foregroundMark x1="78817" y1="18239" x2="75763" y2="88050"/>
                        <a14:foregroundMark x1="72137" y1="26415" x2="77672" y2="91824"/>
                        <a14:foregroundMark x1="84160" y1="37107" x2="87977" y2="84906"/>
                        <a14:foregroundMark x1="90458" y1="28931" x2="95420" y2="97170"/>
                        <a14:foregroundMark x1="95802" y1="45597" x2="95802" y2="89937"/>
                        <a14:foregroundMark x1="96183" y1="29560" x2="91985" y2="92453"/>
                        <a14:foregroundMark x1="88359" y1="8491" x2="78817" y2="17610"/>
                        <a14:foregroundMark x1="79198" y1="12264" x2="97710" y2="24528"/>
                        <a14:foregroundMark x1="3817" y1="8491" x2="12786" y2="5975"/>
                        <a14:foregroundMark x1="19656" y1="4717" x2="17748" y2="15094"/>
                        <a14:foregroundMark x1="5725" y1="53145" x2="5725" y2="92453"/>
                        <a14:foregroundMark x1="4962" y1="65723" x2="3817" y2="90566"/>
                        <a14:foregroundMark x1="91985" y1="30818" x2="87595" y2="95912"/>
                        <a14:foregroundMark x1="75000" y1="12264" x2="90076" y2="6604"/>
                        <a14:foregroundMark x1="91985" y1="9748" x2="95038" y2="28302"/>
                        <a14:foregroundMark x1="75000" y1="20126" x2="66031" y2="68553"/>
                        <a14:foregroundMark x1="70611" y1="41824" x2="70611" y2="76730"/>
                        <a14:foregroundMark x1="70611" y1="39623" x2="68702" y2="88050"/>
                        <a14:foregroundMark x1="90840" y1="15094" x2="90840" y2="97170"/>
                        <a14:foregroundMark x1="83779" y1="65723" x2="78435" y2="96541"/>
                        <a14:foregroundMark x1="78435" y1="54403" x2="79962" y2="98428"/>
                        <a14:foregroundMark x1="96183" y1="32075" x2="96183" y2="81761"/>
                        <a14:foregroundMark x1="95420" y1="24528" x2="95420" y2="84906"/>
                        <a14:foregroundMark x1="91221" y1="84277" x2="94275" y2="98428"/>
                        <a14:foregroundMark x1="4580" y1="37107" x2="382" y2="83648"/>
                        <a14:foregroundMark x1="16603" y1="35220" x2="17748" y2="54403"/>
                        <a14:foregroundMark x1="39695" y1="97799" x2="44466" y2="97799"/>
                        <a14:foregroundMark x1="44466" y1="97799" x2="27481" y2="95912"/>
                        <a14:foregroundMark x1="84924" y1="85535" x2="87214" y2="98428"/>
                        <a14:foregroundMark x1="94275" y1="89937" x2="7634" y2="99057"/>
                        <a14:foregroundMark x1="89695" y1="95283" x2="98473" y2="97170"/>
                        <a14:foregroundMark x1="89695" y1="16352" x2="89695" y2="82390"/>
                        <a14:foregroundMark x1="98473" y1="15094" x2="98473" y2="35220"/>
                        <a14:foregroundMark x1="23473" y1="10377" x2="11641" y2="2830"/>
                      </a14:backgroundRemoval>
                    </a14:imgEffect>
                  </a14:imgLayer>
                </a14:imgProps>
              </a:ext>
              <a:ext uri="{28A0092B-C50C-407E-A947-70E740481C1C}">
                <a14:useLocalDpi xmlns:a14="http://schemas.microsoft.com/office/drawing/2010/main" val="0"/>
              </a:ext>
            </a:extLst>
          </a:blip>
          <a:srcRect/>
          <a:stretch>
            <a:fillRect/>
          </a:stretch>
        </p:blipFill>
        <p:spPr bwMode="auto">
          <a:xfrm>
            <a:off x="9966959" y="0"/>
            <a:ext cx="2152161" cy="130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8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F29E2DD-2640-C86F-20B6-F0ABA5EB2F8A}"/>
              </a:ext>
            </a:extLst>
          </p:cNvPr>
          <p:cNvSpPr>
            <a:spLocks noGrp="1"/>
          </p:cNvSpPr>
          <p:nvPr>
            <p:ph sz="half" idx="1"/>
          </p:nvPr>
        </p:nvSpPr>
        <p:spPr>
          <a:xfrm>
            <a:off x="468899" y="1898174"/>
            <a:ext cx="4642811" cy="3571601"/>
          </a:xfrm>
        </p:spPr>
        <p:txBody>
          <a:bodyPr>
            <a:normAutofit fontScale="92500" lnSpcReduction="20000"/>
          </a:bodyPr>
          <a:lstStyle/>
          <a:p>
            <a:pPr marL="0" indent="0">
              <a:buNone/>
            </a:pPr>
            <a:r>
              <a:rPr lang="he-IL" b="1" dirty="0"/>
              <a:t>סיבה שלישית </a:t>
            </a:r>
            <a:r>
              <a:rPr lang="he-IL" dirty="0"/>
              <a:t>- למנוע כפירה ולחזק את האמונה באל אחד:</a:t>
            </a:r>
          </a:p>
          <a:p>
            <a:pPr marL="0" indent="0">
              <a:buNone/>
            </a:pPr>
            <a:r>
              <a:rPr lang="he-IL" dirty="0"/>
              <a:t>ה' הוא אל יחיד בעולם ולכן נברא אדם יחידי כדי שלא יהיו כופרים. אילו היו נבראים בני אדם רבים ושונים באותו זמן, הכופרים היו מאמינים שהעולם מונהג על ידי אלים רבים, ושכל אל ברא אדם בדמותו.</a:t>
            </a:r>
          </a:p>
          <a:p>
            <a:pPr marL="0" indent="0">
              <a:buNone/>
            </a:pPr>
            <a:r>
              <a:rPr lang="he-IL" dirty="0"/>
              <a:t>לכן נברא אדם יחידי.</a:t>
            </a:r>
          </a:p>
        </p:txBody>
      </p:sp>
      <p:sp>
        <p:nvSpPr>
          <p:cNvPr id="4" name="מציין מיקום תוכן 3">
            <a:extLst>
              <a:ext uri="{FF2B5EF4-FFF2-40B4-BE49-F238E27FC236}">
                <a16:creationId xmlns:a16="http://schemas.microsoft.com/office/drawing/2014/main" id="{63CFC569-F040-321F-FB4F-4355F11A1F0C}"/>
              </a:ext>
            </a:extLst>
          </p:cNvPr>
          <p:cNvSpPr>
            <a:spLocks noGrp="1"/>
          </p:cNvSpPr>
          <p:nvPr>
            <p:ph sz="half" idx="2"/>
          </p:nvPr>
        </p:nvSpPr>
        <p:spPr>
          <a:xfrm>
            <a:off x="5217661" y="1896417"/>
            <a:ext cx="4184034" cy="3880773"/>
          </a:xfrm>
        </p:spPr>
        <p:txBody>
          <a:bodyPr>
            <a:normAutofit fontScale="92500" lnSpcReduction="20000"/>
          </a:bodyPr>
          <a:lstStyle/>
          <a:p>
            <a:pPr marL="0" indent="0">
              <a:buNone/>
            </a:pPr>
            <a:r>
              <a:rPr lang="he-IL" dirty="0"/>
              <a:t>"לפיכך נברא אדם יחידי בעולם,</a:t>
            </a:r>
            <a:br>
              <a:rPr lang="en-US" dirty="0"/>
            </a:br>
            <a:r>
              <a:rPr lang="he-IL" dirty="0"/>
              <a:t>ללמדך שכל המאבד נפש אחת,</a:t>
            </a:r>
            <a:br>
              <a:rPr lang="en-US" dirty="0"/>
            </a:br>
            <a:r>
              <a:rPr lang="he-IL" dirty="0"/>
              <a:t>מעלה עליו הכתוב כאילו איבד עולם מלא.</a:t>
            </a:r>
            <a:br>
              <a:rPr lang="en-US" dirty="0"/>
            </a:br>
            <a:r>
              <a:rPr lang="he-IL" dirty="0"/>
              <a:t>וכל המקיים נפש אחת, מעלה עליו כאילו קיים עולם מלא.</a:t>
            </a:r>
            <a:br>
              <a:rPr lang="en-US" dirty="0"/>
            </a:br>
            <a:r>
              <a:rPr lang="he-IL" dirty="0"/>
              <a:t>ומפני שלום הבריות, </a:t>
            </a:r>
            <a:br>
              <a:rPr lang="en-US" dirty="0"/>
            </a:br>
            <a:r>
              <a:rPr lang="he-IL" dirty="0"/>
              <a:t>שלא יאמר אדם לחברו: אבא שלי גדול מאביך.</a:t>
            </a:r>
            <a:br>
              <a:rPr lang="en-US" b="1" dirty="0"/>
            </a:br>
            <a:r>
              <a:rPr lang="he-IL" b="1" dirty="0"/>
              <a:t>ושלא יאמרו המינים, רשויות הרבה בשמים.</a:t>
            </a:r>
            <a:br>
              <a:rPr lang="en-US" b="1" dirty="0"/>
            </a:br>
            <a:r>
              <a:rPr lang="he-IL" dirty="0"/>
              <a:t>להגיד גדולתו של מלך מלכי המלכים הקדוש ברוך הוא,</a:t>
            </a:r>
            <a:br>
              <a:rPr lang="en-US" dirty="0"/>
            </a:br>
            <a:r>
              <a:rPr lang="he-IL" dirty="0"/>
              <a:t>שאדם טובע מאה מטבעות בחותם אחד וכולן דומים זה לזה,</a:t>
            </a:r>
            <a:br>
              <a:rPr lang="en-US" dirty="0"/>
            </a:br>
            <a:r>
              <a:rPr lang="he-IL" dirty="0"/>
              <a:t>מלך מלכי המלכים הקדוש ברוך הוא טובע את כל האדם בחותמו של האדם הראשון ואין אחד מהם דומה לחברו.</a:t>
            </a:r>
            <a:br>
              <a:rPr lang="en-US" dirty="0"/>
            </a:br>
            <a:r>
              <a:rPr lang="he-IL" dirty="0"/>
              <a:t>לפיכך לכל אחד ואחד לומר: בשבילי נברא העולם."</a:t>
            </a:r>
          </a:p>
        </p:txBody>
      </p:sp>
      <p:sp>
        <p:nvSpPr>
          <p:cNvPr id="5" name="כותרת 1">
            <a:extLst>
              <a:ext uri="{FF2B5EF4-FFF2-40B4-BE49-F238E27FC236}">
                <a16:creationId xmlns:a16="http://schemas.microsoft.com/office/drawing/2014/main" id="{2C8C21A1-8310-5C9A-6D83-3B9968C97FFE}"/>
              </a:ext>
            </a:extLst>
          </p:cNvPr>
          <p:cNvSpPr txBox="1">
            <a:spLocks/>
          </p:cNvSpPr>
          <p:nvPr/>
        </p:nvSpPr>
        <p:spPr>
          <a:xfrm>
            <a:off x="660709" y="525103"/>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למה נברא אדם יחידי בעולם</a:t>
            </a:r>
          </a:p>
        </p:txBody>
      </p:sp>
      <p:pic>
        <p:nvPicPr>
          <p:cNvPr id="11268" name="Picture 4" descr="מנהיג גדול צריך לדעת מתי לזוז הצידה - סרוגים">
            <a:extLst>
              <a:ext uri="{FF2B5EF4-FFF2-40B4-BE49-F238E27FC236}">
                <a16:creationId xmlns:a16="http://schemas.microsoft.com/office/drawing/2014/main" id="{F2B93607-E4DA-DE42-F64A-EBFDEBC2036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24459" y="4852223"/>
            <a:ext cx="4355465" cy="221793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מנהיגים מול משברים: היבטים של מנהיגות שירותית">
            <a:extLst>
              <a:ext uri="{FF2B5EF4-FFF2-40B4-BE49-F238E27FC236}">
                <a16:creationId xmlns:a16="http://schemas.microsoft.com/office/drawing/2014/main" id="{D2A7414E-A96A-E7E6-D00B-D9AD7ABF0A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65"/>
          <a:stretch/>
        </p:blipFill>
        <p:spPr bwMode="auto">
          <a:xfrm>
            <a:off x="591604" y="3744458"/>
            <a:ext cx="2775670" cy="1533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descr="דמותו של מנהיג לקריאה | יהדות | ערכים">
            <a:extLst>
              <a:ext uri="{FF2B5EF4-FFF2-40B4-BE49-F238E27FC236}">
                <a16:creationId xmlns:a16="http://schemas.microsoft.com/office/drawing/2014/main" id="{DAF39AB9-8015-2D0F-FDA9-21A5E27390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2500" y1="13839" x2="32500" y2="30357"/>
                        <a14:foregroundMark x1="67250" y1="11161" x2="65250" y2="38839"/>
                        <a14:foregroundMark x1="85000" y1="19196" x2="80500" y2="29018"/>
                        <a14:foregroundMark x1="90250" y1="29911" x2="93250" y2="42857"/>
                        <a14:foregroundMark x1="31000" y1="13839" x2="32250" y2="9375"/>
                        <a14:foregroundMark x1="19500" y1="19643" x2="9500" y2="30357"/>
                        <a14:backgroundMark x1="49250" y1="54911" x2="48500" y2="79911"/>
                      </a14:backgroundRemoval>
                    </a14:imgEffect>
                  </a14:imgLayer>
                </a14:imgProps>
              </a:ext>
              <a:ext uri="{28A0092B-C50C-407E-A947-70E740481C1C}">
                <a14:useLocalDpi xmlns:a14="http://schemas.microsoft.com/office/drawing/2010/main" val="0"/>
              </a:ext>
            </a:extLst>
          </a:blip>
          <a:srcRect/>
          <a:stretch>
            <a:fillRect/>
          </a:stretch>
        </p:blipFill>
        <p:spPr bwMode="auto">
          <a:xfrm>
            <a:off x="9805641" y="133004"/>
            <a:ext cx="2386359" cy="13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9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אדם טובע מטבעות בחותם אחד | תרבות.il">
            <a:extLst>
              <a:ext uri="{FF2B5EF4-FFF2-40B4-BE49-F238E27FC236}">
                <a16:creationId xmlns:a16="http://schemas.microsoft.com/office/drawing/2014/main" id="{4549C57F-D831-D225-FAFE-DB46CA4E6B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6717" y="3266899"/>
            <a:ext cx="3495060" cy="1965971"/>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9F29E2DD-2640-C86F-20B6-F0ABA5EB2F8A}"/>
              </a:ext>
            </a:extLst>
          </p:cNvPr>
          <p:cNvSpPr>
            <a:spLocks noGrp="1"/>
          </p:cNvSpPr>
          <p:nvPr>
            <p:ph sz="half" idx="1"/>
          </p:nvPr>
        </p:nvSpPr>
        <p:spPr>
          <a:xfrm>
            <a:off x="468899" y="1898175"/>
            <a:ext cx="4642811" cy="1692924"/>
          </a:xfrm>
        </p:spPr>
        <p:txBody>
          <a:bodyPr>
            <a:normAutofit fontScale="92500" lnSpcReduction="20000"/>
          </a:bodyPr>
          <a:lstStyle/>
          <a:p>
            <a:pPr marL="0" indent="0">
              <a:buNone/>
            </a:pPr>
            <a:r>
              <a:rPr lang="he-IL" b="1" dirty="0"/>
              <a:t>סיבה רביעית </a:t>
            </a:r>
            <a:r>
              <a:rPr lang="he-IL" dirty="0"/>
              <a:t>– להראות את גדולתו של האל:</a:t>
            </a:r>
          </a:p>
          <a:p>
            <a:pPr marL="0" indent="0">
              <a:buNone/>
            </a:pPr>
            <a:r>
              <a:rPr lang="he-IL" dirty="0"/>
              <a:t>במשפט "אדם טובע מאה מטבעות בחותם אחד וכולן דומים זה לזה..." ניתן להבין שאדם עושה בתבנית אחת מאה מטבעות זהים, ואילו ה' עושה בתבנית אחת, אנשים רבים שאין אחד שדומה לחברו.</a:t>
            </a:r>
          </a:p>
        </p:txBody>
      </p:sp>
      <p:sp>
        <p:nvSpPr>
          <p:cNvPr id="4" name="מציין מיקום תוכן 3">
            <a:extLst>
              <a:ext uri="{FF2B5EF4-FFF2-40B4-BE49-F238E27FC236}">
                <a16:creationId xmlns:a16="http://schemas.microsoft.com/office/drawing/2014/main" id="{63CFC569-F040-321F-FB4F-4355F11A1F0C}"/>
              </a:ext>
            </a:extLst>
          </p:cNvPr>
          <p:cNvSpPr>
            <a:spLocks noGrp="1"/>
          </p:cNvSpPr>
          <p:nvPr>
            <p:ph sz="half" idx="2"/>
          </p:nvPr>
        </p:nvSpPr>
        <p:spPr>
          <a:xfrm>
            <a:off x="5217661" y="1896417"/>
            <a:ext cx="4184034" cy="3880773"/>
          </a:xfrm>
        </p:spPr>
        <p:txBody>
          <a:bodyPr>
            <a:normAutofit fontScale="92500" lnSpcReduction="20000"/>
          </a:bodyPr>
          <a:lstStyle/>
          <a:p>
            <a:pPr marL="0" indent="0">
              <a:buNone/>
            </a:pPr>
            <a:r>
              <a:rPr lang="he-IL" dirty="0"/>
              <a:t>"לפיכך נברא אדם יחידי בעולם,</a:t>
            </a:r>
            <a:br>
              <a:rPr lang="en-US" dirty="0"/>
            </a:br>
            <a:r>
              <a:rPr lang="he-IL" dirty="0"/>
              <a:t>ללמדך שכל המאבד נפש אחת,</a:t>
            </a:r>
            <a:br>
              <a:rPr lang="en-US" dirty="0"/>
            </a:br>
            <a:r>
              <a:rPr lang="he-IL" dirty="0"/>
              <a:t>מעלה עליו הכתוב כאילו איבד עולם מלא.</a:t>
            </a:r>
            <a:br>
              <a:rPr lang="en-US" dirty="0"/>
            </a:br>
            <a:r>
              <a:rPr lang="he-IL" dirty="0"/>
              <a:t>וכל המקיים נפש אחת, מעלה עליו כאילו קיים עולם מלא.</a:t>
            </a:r>
            <a:br>
              <a:rPr lang="en-US" dirty="0"/>
            </a:br>
            <a:r>
              <a:rPr lang="he-IL" dirty="0"/>
              <a:t>ומפני שלום הבריות, </a:t>
            </a:r>
            <a:br>
              <a:rPr lang="en-US" dirty="0"/>
            </a:br>
            <a:r>
              <a:rPr lang="he-IL" dirty="0"/>
              <a:t>שלא יאמר אדם לחברו: אבא שלי גדול מאביך.</a:t>
            </a:r>
            <a:br>
              <a:rPr lang="en-US" dirty="0"/>
            </a:br>
            <a:r>
              <a:rPr lang="he-IL" dirty="0"/>
              <a:t>ושלא יאמרו המינים, רשויות הרבה בשמים.</a:t>
            </a:r>
            <a:br>
              <a:rPr lang="en-US" dirty="0"/>
            </a:br>
            <a:r>
              <a:rPr lang="he-IL" b="1" dirty="0"/>
              <a:t>להגיד גדולתו של מלך מלכי המלכים הקדוש ברוך הוא,</a:t>
            </a:r>
            <a:br>
              <a:rPr lang="en-US" b="1" dirty="0"/>
            </a:br>
            <a:r>
              <a:rPr lang="he-IL" b="1" dirty="0"/>
              <a:t>שאדם טובע מאה מטבעות בחותם אחד וכולן דומים זה לזה</a:t>
            </a:r>
            <a:r>
              <a:rPr lang="he-IL" dirty="0"/>
              <a:t>,</a:t>
            </a:r>
            <a:br>
              <a:rPr lang="en-US" dirty="0"/>
            </a:br>
            <a:r>
              <a:rPr lang="he-IL" b="1" dirty="0"/>
              <a:t>מלך מלכי המלכים הקדוש ברוך הוא טובע את כל האדם בחותמו של האדם הראשון ואין אחד מהם דומה לחברו.</a:t>
            </a:r>
            <a:br>
              <a:rPr lang="en-US" dirty="0"/>
            </a:br>
            <a:r>
              <a:rPr lang="he-IL" dirty="0"/>
              <a:t>לפיכך לכל אחד ואחד לומר: בשבילי נברא העולם."</a:t>
            </a:r>
          </a:p>
        </p:txBody>
      </p:sp>
      <p:sp>
        <p:nvSpPr>
          <p:cNvPr id="5" name="כותרת 1">
            <a:extLst>
              <a:ext uri="{FF2B5EF4-FFF2-40B4-BE49-F238E27FC236}">
                <a16:creationId xmlns:a16="http://schemas.microsoft.com/office/drawing/2014/main" id="{2C8C21A1-8310-5C9A-6D83-3B9968C97FFE}"/>
              </a:ext>
            </a:extLst>
          </p:cNvPr>
          <p:cNvSpPr txBox="1">
            <a:spLocks/>
          </p:cNvSpPr>
          <p:nvPr/>
        </p:nvSpPr>
        <p:spPr>
          <a:xfrm>
            <a:off x="660709" y="525103"/>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למה נברא אדם יחידי בעולם</a:t>
            </a:r>
          </a:p>
        </p:txBody>
      </p:sp>
      <p:pic>
        <p:nvPicPr>
          <p:cNvPr id="11270" name="Picture 6" descr="נומיסמטיקה 2 Flashcards | Quizlet">
            <a:extLst>
              <a:ext uri="{FF2B5EF4-FFF2-40B4-BE49-F238E27FC236}">
                <a16:creationId xmlns:a16="http://schemas.microsoft.com/office/drawing/2014/main" id="{C7258926-8927-EA9E-85A2-B121A1E9B72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00" r="90000">
                        <a14:foregroundMark x1="22000" y1="5825" x2="28600" y2="6796"/>
                      </a14:backgroundRemoval>
                    </a14:imgEffect>
                  </a14:imgLayer>
                </a14:imgProps>
              </a:ext>
              <a:ext uri="{28A0092B-C50C-407E-A947-70E740481C1C}">
                <a14:useLocalDpi xmlns:a14="http://schemas.microsoft.com/office/drawing/2010/main" val="0"/>
              </a:ext>
            </a:extLst>
          </a:blip>
          <a:srcRect/>
          <a:stretch>
            <a:fillRect/>
          </a:stretch>
        </p:blipFill>
        <p:spPr bwMode="auto">
          <a:xfrm>
            <a:off x="2625026" y="4485639"/>
            <a:ext cx="3365404" cy="19327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חותמות אונליין">
            <a:extLst>
              <a:ext uri="{FF2B5EF4-FFF2-40B4-BE49-F238E27FC236}">
                <a16:creationId xmlns:a16="http://schemas.microsoft.com/office/drawing/2014/main" id="{6A73E042-09FD-698A-DC1B-148928A1F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7579" y="5214698"/>
            <a:ext cx="17145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חותמות לעסק, אישיות ומשרדיות – Name-Me">
            <a:extLst>
              <a:ext uri="{FF2B5EF4-FFF2-40B4-BE49-F238E27FC236}">
                <a16:creationId xmlns:a16="http://schemas.microsoft.com/office/drawing/2014/main" id="{41558A84-B7E7-2E3A-FC01-076006D3BEF3}"/>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0" r="97100">
                        <a14:foregroundMark x1="69800" y1="12400" x2="52900" y2="234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29044"/>
            <a:ext cx="1605742" cy="160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5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ovepik_401023692 גרפיקה_תמונה חינם ילד מפחד">
            <a:extLst>
              <a:ext uri="{FF2B5EF4-FFF2-40B4-BE49-F238E27FC236}">
                <a16:creationId xmlns:a16="http://schemas.microsoft.com/office/drawing/2014/main" id="{43B95B96-E0E7-7FF0-A43B-11F3AB2B6F1B}"/>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0" b="100000" l="700" r="100000">
                        <a14:foregroundMark x1="58800" y1="41800" x2="37700" y2="79400"/>
                        <a14:foregroundMark x1="23400" y1="71900" x2="34200" y2="69800"/>
                        <a14:foregroundMark x1="34700" y1="67800" x2="22400" y2="70700"/>
                        <a14:foregroundMark x1="20700" y1="70200" x2="23500" y2="73700"/>
                        <a14:foregroundMark x1="60100" y1="85000" x2="72400" y2="85900"/>
                        <a14:foregroundMark x1="67100" y1="82900" x2="77100" y2="79500"/>
                        <a14:foregroundMark x1="75900" y1="79000" x2="68900" y2="80600"/>
                        <a14:foregroundMark x1="78000" y1="79400" x2="77600" y2="82500"/>
                        <a14:backgroundMark x1="42600" y1="54200" x2="41700" y2="56400"/>
                      </a14:backgroundRemoval>
                    </a14:imgEffect>
                  </a14:imgLayer>
                </a14:imgProps>
              </a:ext>
              <a:ext uri="{28A0092B-C50C-407E-A947-70E740481C1C}">
                <a14:useLocalDpi xmlns:a14="http://schemas.microsoft.com/office/drawing/2010/main" val="0"/>
              </a:ext>
            </a:extLst>
          </a:blip>
          <a:srcRect/>
          <a:stretch>
            <a:fillRect/>
          </a:stretch>
        </p:blipFill>
        <p:spPr bwMode="auto">
          <a:xfrm>
            <a:off x="154011" y="5488392"/>
            <a:ext cx="1504604" cy="150460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0753F38F-F1BA-0116-F109-ABFECA781EB8}"/>
              </a:ext>
            </a:extLst>
          </p:cNvPr>
          <p:cNvSpPr>
            <a:spLocks noGrp="1"/>
          </p:cNvSpPr>
          <p:nvPr>
            <p:ph sz="half" idx="1"/>
          </p:nvPr>
        </p:nvSpPr>
        <p:spPr/>
        <p:txBody>
          <a:bodyPr>
            <a:normAutofit fontScale="92500" lnSpcReduction="20000"/>
          </a:bodyPr>
          <a:lstStyle/>
          <a:p>
            <a:pPr marL="0" indent="0">
              <a:buNone/>
            </a:pPr>
            <a:r>
              <a:rPr lang="he-IL" dirty="0"/>
              <a:t>לאחר שהסבירו את חשיבותו וייחודו של האדם, העדים עלולים לחשוש לבוא ולהעיד. הם אומרים: למה שנבוא להעיד ואולי </a:t>
            </a:r>
            <a:r>
              <a:rPr lang="he-IL" dirty="0" err="1"/>
              <a:t>נסתבךבעניין</a:t>
            </a:r>
            <a:r>
              <a:rPr lang="he-IL" dirty="0"/>
              <a:t> חמור ואולי נגרום למישהו למות?</a:t>
            </a:r>
            <a:br>
              <a:rPr lang="en-US" dirty="0"/>
            </a:br>
            <a:r>
              <a:rPr lang="he-IL" dirty="0"/>
              <a:t>העדים עלולים להתחמק ממתן עדות משום שיפחדו, שהרי הדיינים מפחידים ומזהירים את העדים לפני מתן העדות, כדי שלא יעידו דבר שקר בעדות. בנוסף, הדיינים אומרים להם שאם הם ישקרו בעדות או לא ידייקו בפרטים, הם יואשמו בהריגת אדם חף משפע.</a:t>
            </a:r>
          </a:p>
          <a:p>
            <a:pPr marL="0" indent="0">
              <a:buNone/>
            </a:pPr>
            <a:r>
              <a:rPr lang="he-IL" dirty="0"/>
              <a:t>ולכן, כדי שהעדים לא יחששו וימשיכו לבוא ולהעיד, אומרים להם 2 דברים: </a:t>
            </a:r>
          </a:p>
          <a:p>
            <a:pPr marL="0" indent="0">
              <a:buNone/>
            </a:pPr>
            <a:r>
              <a:rPr lang="he-IL" dirty="0"/>
              <a:t>1. מותם של רשעים הוא דבר חיובי ורצוי. </a:t>
            </a:r>
          </a:p>
          <a:p>
            <a:pPr marL="0" indent="0">
              <a:buNone/>
            </a:pPr>
            <a:r>
              <a:rPr lang="he-IL" dirty="0"/>
              <a:t>2. אדם שיכול להעיד ולא עושה זאת, הופך לחוטא.</a:t>
            </a:r>
          </a:p>
        </p:txBody>
      </p:sp>
      <p:sp>
        <p:nvSpPr>
          <p:cNvPr id="4" name="מציין מיקום תוכן 3">
            <a:extLst>
              <a:ext uri="{FF2B5EF4-FFF2-40B4-BE49-F238E27FC236}">
                <a16:creationId xmlns:a16="http://schemas.microsoft.com/office/drawing/2014/main" id="{731837CA-B7CA-7360-7BEC-53F65922933B}"/>
              </a:ext>
            </a:extLst>
          </p:cNvPr>
          <p:cNvSpPr>
            <a:spLocks noGrp="1"/>
          </p:cNvSpPr>
          <p:nvPr>
            <p:ph sz="half" idx="2"/>
          </p:nvPr>
        </p:nvSpPr>
        <p:spPr/>
        <p:txBody>
          <a:bodyPr>
            <a:normAutofit fontScale="92500" lnSpcReduction="20000"/>
          </a:bodyPr>
          <a:lstStyle/>
          <a:p>
            <a:pPr marL="0" indent="0">
              <a:buNone/>
            </a:pPr>
            <a:r>
              <a:rPr lang="he-IL" dirty="0"/>
              <a:t>"שמא תאמרו: מה לנו ולצרה הזאת?</a:t>
            </a:r>
            <a:br>
              <a:rPr lang="en-US" dirty="0"/>
            </a:br>
            <a:r>
              <a:rPr lang="he-IL" dirty="0"/>
              <a:t>והלא כבר נאמר: 'והוא עד או ראה או ידע אם לוא יגיד ונשא עונו'</a:t>
            </a:r>
            <a:br>
              <a:rPr lang="en-US" dirty="0"/>
            </a:br>
            <a:r>
              <a:rPr lang="he-IL" dirty="0"/>
              <a:t>או שמא תאמרו: מה לנו לחוב בדמיו של זה?</a:t>
            </a:r>
            <a:br>
              <a:rPr lang="en-US" dirty="0"/>
            </a:br>
            <a:r>
              <a:rPr lang="he-IL" dirty="0"/>
              <a:t>והלא כבר נאמר 'ובאבד רשעים רנה'."</a:t>
            </a:r>
          </a:p>
        </p:txBody>
      </p:sp>
      <p:sp>
        <p:nvSpPr>
          <p:cNvPr id="5" name="כותרת 1">
            <a:extLst>
              <a:ext uri="{FF2B5EF4-FFF2-40B4-BE49-F238E27FC236}">
                <a16:creationId xmlns:a16="http://schemas.microsoft.com/office/drawing/2014/main" id="{77BBCB5B-394A-C14A-1593-9FC90BF4A6C3}"/>
              </a:ext>
            </a:extLst>
          </p:cNvPr>
          <p:cNvSpPr txBox="1">
            <a:spLocks/>
          </p:cNvSpPr>
          <p:nvPr/>
        </p:nvSpPr>
        <p:spPr>
          <a:xfrm>
            <a:off x="677334" y="691358"/>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חשיבות מתן העדות</a:t>
            </a:r>
          </a:p>
        </p:txBody>
      </p:sp>
      <p:pic>
        <p:nvPicPr>
          <p:cNvPr id="6" name="Picture 6" descr="קרע ברחם: מתי הדבר נחשב לרשלנות רפואית? - עו&quot;ד רשלנות רפואית">
            <a:extLst>
              <a:ext uri="{FF2B5EF4-FFF2-40B4-BE49-F238E27FC236}">
                <a16:creationId xmlns:a16="http://schemas.microsoft.com/office/drawing/2014/main" id="{9E495E65-BBD7-3C7D-E4E5-199BBF02E62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5195" y1="31540" x2="22168" y2="95067"/>
                        <a14:foregroundMark x1="48242" y1="83707" x2="48242" y2="83707"/>
                        <a14:foregroundMark x1="53613" y1="84903" x2="65430" y2="84903"/>
                        <a14:foregroundMark x1="47266" y1="86547" x2="47168" y2="89686"/>
                        <a14:backgroundMark x1="49414" y1="93124" x2="49414" y2="93124"/>
                      </a14:backgroundRemoval>
                    </a14:imgEffect>
                  </a14:imgLayer>
                </a14:imgProps>
              </a:ext>
              <a:ext uri="{28A0092B-C50C-407E-A947-70E740481C1C}">
                <a14:useLocalDpi xmlns:a14="http://schemas.microsoft.com/office/drawing/2010/main" val="0"/>
              </a:ext>
            </a:extLst>
          </a:blip>
          <a:srcRect/>
          <a:stretch>
            <a:fillRect/>
          </a:stretch>
        </p:blipFill>
        <p:spPr bwMode="auto">
          <a:xfrm>
            <a:off x="154011" y="0"/>
            <a:ext cx="3171080" cy="2071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מטרת משפט היא למצוא את האמת ולהעניש על פי הצדק - כל הזמן">
            <a:extLst>
              <a:ext uri="{FF2B5EF4-FFF2-40B4-BE49-F238E27FC236}">
                <a16:creationId xmlns:a16="http://schemas.microsoft.com/office/drawing/2014/main" id="{8CE12224-3865-DB44-A01A-7F9BEA1E0DD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05436" y="5382669"/>
            <a:ext cx="2386564" cy="147533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חקירה נגדית במשפט פלילי - עו&quot;ד פלילי מומחה אסף דוק ⭐️">
            <a:extLst>
              <a:ext uri="{FF2B5EF4-FFF2-40B4-BE49-F238E27FC236}">
                <a16:creationId xmlns:a16="http://schemas.microsoft.com/office/drawing/2014/main" id="{D0A9F84C-5CBB-D47B-0F2F-9FEBED11D8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6547" y="3558335"/>
            <a:ext cx="2898717" cy="2024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900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F9E064-EDB3-5473-AFFF-D4BC89A1B629}"/>
              </a:ext>
            </a:extLst>
          </p:cNvPr>
          <p:cNvSpPr>
            <a:spLocks noGrp="1"/>
          </p:cNvSpPr>
          <p:nvPr>
            <p:ph type="title"/>
          </p:nvPr>
        </p:nvSpPr>
        <p:spPr>
          <a:xfrm>
            <a:off x="2266852" y="635137"/>
            <a:ext cx="6612229" cy="810901"/>
          </a:xfrm>
        </p:spPr>
        <p:txBody>
          <a:bodyPr>
            <a:normAutofit/>
          </a:bodyPr>
          <a:lstStyle/>
          <a:p>
            <a:pPr algn="ctr"/>
            <a:r>
              <a:rPr lang="he-IL" sz="44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רקע למשנה</a:t>
            </a:r>
          </a:p>
        </p:txBody>
      </p:sp>
      <p:sp>
        <p:nvSpPr>
          <p:cNvPr id="3" name="מציין מיקום תוכן 2">
            <a:extLst>
              <a:ext uri="{FF2B5EF4-FFF2-40B4-BE49-F238E27FC236}">
                <a16:creationId xmlns:a16="http://schemas.microsoft.com/office/drawing/2014/main" id="{671172AE-3A1E-5750-2A18-834D3553EC34}"/>
              </a:ext>
            </a:extLst>
          </p:cNvPr>
          <p:cNvSpPr>
            <a:spLocks noGrp="1"/>
          </p:cNvSpPr>
          <p:nvPr>
            <p:ph sz="quarter" idx="13"/>
          </p:nvPr>
        </p:nvSpPr>
        <p:spPr>
          <a:xfrm>
            <a:off x="4588676" y="2388908"/>
            <a:ext cx="5033888" cy="3332141"/>
          </a:xfrm>
        </p:spPr>
        <p:txBody>
          <a:bodyPr>
            <a:normAutofit/>
          </a:bodyPr>
          <a:lstStyle/>
          <a:p>
            <a:r>
              <a:rPr lang="he-IL" dirty="0"/>
              <a:t>המשנה "כיצד מאיימים על עדי נפשות" נמצאת במסכת סנהדרין (סנהדרין=כינוי למועצת חכמים) העוסקת בסדרי המשפט ובדיני נפשות והיא חלק מסדר נזיקין שעוסק בדינים משפטיים שבין אדם לחברו.</a:t>
            </a:r>
          </a:p>
          <a:p>
            <a:r>
              <a:rPr lang="he-IL" dirty="0"/>
              <a:t>המשנה מחולקת לשניים: בחלק הראשון, הדיינים מסבירים לעדים את חומרת עדות השקר והשלכותיה ואילו בחלק השני, מסבירים הדיינים לעדים את חשיבות העדות</a:t>
            </a:r>
            <a:r>
              <a:rPr lang="en-US" dirty="0"/>
              <a:t>.</a:t>
            </a:r>
            <a:br>
              <a:rPr lang="en-US" dirty="0"/>
            </a:br>
            <a:endParaRPr lang="he-IL" dirty="0"/>
          </a:p>
        </p:txBody>
      </p:sp>
      <p:pic>
        <p:nvPicPr>
          <p:cNvPr id="5" name="Picture 2" descr="הסוגיא האהובה">
            <a:extLst>
              <a:ext uri="{FF2B5EF4-FFF2-40B4-BE49-F238E27FC236}">
                <a16:creationId xmlns:a16="http://schemas.microsoft.com/office/drawing/2014/main" id="{D0CDEF42-E8E0-DC1D-267A-F5ECB6470B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2" b="18255"/>
          <a:stretch/>
        </p:blipFill>
        <p:spPr bwMode="auto">
          <a:xfrm>
            <a:off x="0" y="1251959"/>
            <a:ext cx="4588676" cy="5606041"/>
          </a:xfrm>
          <a:prstGeom prst="rect">
            <a:avLst/>
          </a:prstGeom>
          <a:noFill/>
          <a:extLst>
            <a:ext uri="{909E8E84-426E-40DD-AFC4-6F175D3DCCD1}">
              <a14:hiddenFill xmlns:a14="http://schemas.microsoft.com/office/drawing/2010/main">
                <a:solidFill>
                  <a:srgbClr val="FFFFFF"/>
                </a:solidFill>
              </a14:hiddenFill>
            </a:ext>
          </a:extLst>
        </p:spPr>
      </p:pic>
      <p:sp>
        <p:nvSpPr>
          <p:cNvPr id="6" name="אליפסה 5">
            <a:extLst>
              <a:ext uri="{FF2B5EF4-FFF2-40B4-BE49-F238E27FC236}">
                <a16:creationId xmlns:a16="http://schemas.microsoft.com/office/drawing/2014/main" id="{FD246F11-C55A-D67C-963E-121DC178AF60}"/>
              </a:ext>
            </a:extLst>
          </p:cNvPr>
          <p:cNvSpPr/>
          <p:nvPr/>
        </p:nvSpPr>
        <p:spPr>
          <a:xfrm>
            <a:off x="1264778" y="1258930"/>
            <a:ext cx="933708" cy="37421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he-IL" dirty="0"/>
          </a:p>
        </p:txBody>
      </p:sp>
    </p:spTree>
    <p:extLst>
      <p:ext uri="{BB962C8B-B14F-4D97-AF65-F5344CB8AC3E}">
        <p14:creationId xmlns:p14="http://schemas.microsoft.com/office/powerpoint/2010/main" val="26266701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917794C-3CD2-DBD4-D9EA-D94346A86326}"/>
              </a:ext>
            </a:extLst>
          </p:cNvPr>
          <p:cNvSpPr>
            <a:spLocks noGrp="1"/>
          </p:cNvSpPr>
          <p:nvPr>
            <p:ph sz="quarter" idx="13"/>
          </p:nvPr>
        </p:nvSpPr>
        <p:spPr>
          <a:xfrm>
            <a:off x="984942" y="1931119"/>
            <a:ext cx="8671845" cy="2630058"/>
          </a:xfrm>
        </p:spPr>
        <p:txBody>
          <a:bodyPr>
            <a:normAutofit/>
          </a:bodyPr>
          <a:lstStyle/>
          <a:p>
            <a:r>
              <a:rPr lang="he-IL" sz="2000" dirty="0"/>
              <a:t>מהם דיני נפשות?</a:t>
            </a:r>
          </a:p>
          <a:p>
            <a:pPr marL="0" indent="0">
              <a:buNone/>
            </a:pPr>
            <a:r>
              <a:rPr lang="he-IL" sz="2000" dirty="0"/>
              <a:t>דיני נפשות הם דינים שבהם, לפי התורה, הנאשם עלול לקבל עונש מוות.</a:t>
            </a:r>
          </a:p>
          <a:p>
            <a:r>
              <a:rPr lang="he-IL" sz="2000" dirty="0"/>
              <a:t>מהם דיני ממונות?</a:t>
            </a:r>
          </a:p>
          <a:p>
            <a:pPr marL="0" indent="0">
              <a:buNone/>
            </a:pPr>
            <a:r>
              <a:rPr lang="he-IL" sz="2000" dirty="0"/>
              <a:t>דינים העוסקים בענייני ממון שבין אדם לחברו והעונש עליהם הוא עונש כספי בלבד.</a:t>
            </a:r>
          </a:p>
        </p:txBody>
      </p:sp>
      <p:sp>
        <p:nvSpPr>
          <p:cNvPr id="4" name="כותרת 1">
            <a:extLst>
              <a:ext uri="{FF2B5EF4-FFF2-40B4-BE49-F238E27FC236}">
                <a16:creationId xmlns:a16="http://schemas.microsoft.com/office/drawing/2014/main" id="{F4C07555-8A08-81AC-567D-2ABD71999CBC}"/>
              </a:ext>
            </a:extLst>
          </p:cNvPr>
          <p:cNvSpPr>
            <a:spLocks noGrp="1"/>
          </p:cNvSpPr>
          <p:nvPr>
            <p:ph type="title"/>
          </p:nvPr>
        </p:nvSpPr>
        <p:spPr>
          <a:xfrm>
            <a:off x="1489185" y="734661"/>
            <a:ext cx="7936827" cy="1216107"/>
          </a:xfrm>
        </p:spPr>
        <p:txBody>
          <a:bodyPr>
            <a:noAutofit/>
          </a:bodyPr>
          <a:lstStyle/>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רגע לפני - הכרת 2 מושגים חשובים</a:t>
            </a:r>
          </a:p>
        </p:txBody>
      </p:sp>
      <p:pic>
        <p:nvPicPr>
          <p:cNvPr id="5122" name="Picture 2" descr="מה זה כסף ואיך הוא שונה לעומת ביטקוין? כל המידע על ביטקוין למתחילים  ולמעמיקים - SheCoins">
            <a:extLst>
              <a:ext uri="{FF2B5EF4-FFF2-40B4-BE49-F238E27FC236}">
                <a16:creationId xmlns:a16="http://schemas.microsoft.com/office/drawing/2014/main" id="{DB2949DC-7526-0AAC-20E3-D7D1910A78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72" b="100000" l="0" r="99805">
                        <a14:foregroundMark x1="43457" y1="54102" x2="42871" y2="61523"/>
                        <a14:foregroundMark x1="48145" y1="71094" x2="48145" y2="71094"/>
                        <a14:foregroundMark x1="48730" y1="68750" x2="48242" y2="76367"/>
                        <a14:foregroundMark x1="52051" y1="77539" x2="52051" y2="79492"/>
                        <a14:foregroundMark x1="45410" y1="81836" x2="45508" y2="85156"/>
                        <a14:backgroundMark x1="45605" y1="79102" x2="45605" y2="79102"/>
                        <a14:backgroundMark x1="45801" y1="66797" x2="45801" y2="66797"/>
                        <a14:backgroundMark x1="41406" y1="62109" x2="41406" y2="62109"/>
                        <a14:backgroundMark x1="32910" y1="69922" x2="32910" y2="69922"/>
                        <a14:backgroundMark x1="30469" y1="80078" x2="30469" y2="80078"/>
                        <a14:backgroundMark x1="48828" y1="78711" x2="48828" y2="78711"/>
                        <a14:backgroundMark x1="50977" y1="70898" x2="55273" y2="78711"/>
                        <a14:backgroundMark x1="27051" y1="62695" x2="27930" y2="65625"/>
                        <a14:backgroundMark x1="38184" y1="86133" x2="38184" y2="87891"/>
                      </a14:backgroundRemoval>
                    </a14:imgEffect>
                  </a14:imgLayer>
                </a14:imgProps>
              </a:ext>
              <a:ext uri="{28A0092B-C50C-407E-A947-70E740481C1C}">
                <a14:useLocalDpi xmlns:a14="http://schemas.microsoft.com/office/drawing/2010/main" val="0"/>
              </a:ext>
            </a:extLst>
          </a:blip>
          <a:srcRect/>
          <a:stretch>
            <a:fillRect/>
          </a:stretch>
        </p:blipFill>
        <p:spPr bwMode="auto">
          <a:xfrm>
            <a:off x="3518313" y="3499529"/>
            <a:ext cx="4703036" cy="23515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כמה כסף יש בעולם - הנתונים המעודכנים - הפיננסי - מעשירים ידע וחוסכים לכם כסף">
            <a:extLst>
              <a:ext uri="{FF2B5EF4-FFF2-40B4-BE49-F238E27FC236}">
                <a16:creationId xmlns:a16="http://schemas.microsoft.com/office/drawing/2014/main" id="{569126C9-D93B-F4C2-C2FE-86D00B100FB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3691" y1="46875" x2="51007" y2="51719"/>
                        <a14:foregroundMark x1="19463" y1="70625" x2="20805" y2="74531"/>
                        <a14:foregroundMark x1="25336" y1="71094" x2="23826" y2="74063"/>
                        <a14:backgroundMark x1="59060" y1="86250" x2="66275" y2="84844"/>
                      </a14:backgroundRemoval>
                    </a14:imgEffect>
                  </a14:imgLayer>
                </a14:imgProps>
              </a:ext>
              <a:ext uri="{28A0092B-C50C-407E-A947-70E740481C1C}">
                <a14:useLocalDpi xmlns:a14="http://schemas.microsoft.com/office/drawing/2010/main" val="0"/>
              </a:ext>
            </a:extLst>
          </a:blip>
          <a:srcRect/>
          <a:stretch>
            <a:fillRect/>
          </a:stretch>
        </p:blipFill>
        <p:spPr bwMode="auto">
          <a:xfrm>
            <a:off x="0" y="3451060"/>
            <a:ext cx="2280125" cy="24484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הגשת כתב אישום - תחילת הדרך או סופה? - גלובס">
            <a:extLst>
              <a:ext uri="{FF2B5EF4-FFF2-40B4-BE49-F238E27FC236}">
                <a16:creationId xmlns:a16="http://schemas.microsoft.com/office/drawing/2014/main" id="{7537E7F3-25B2-4FFD-0156-5D1FC8C8EE9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25500" y1="14000" x2="20000" y2="19333"/>
                        <a14:foregroundMark x1="9500" y1="96667" x2="33500" y2="92000"/>
                        <a14:foregroundMark x1="26000" y1="88667" x2="26000" y2="88667"/>
                        <a14:foregroundMark x1="28500" y1="94667" x2="29000" y2="98667"/>
                        <a14:foregroundMark x1="97000" y1="60000" x2="90000" y2="70667"/>
                        <a14:foregroundMark x1="34500" y1="27333" x2="57500" y2="55333"/>
                        <a14:foregroundMark x1="16500" y1="88000" x2="17000" y2="96000"/>
                        <a14:backgroundMark x1="77000" y1="15333" x2="67500" y2="18667"/>
                        <a14:backgroundMark x1="9000" y1="46667" x2="56000" y2="83333"/>
                        <a14:backgroundMark x1="55500" y1="19333" x2="93500" y2="27333"/>
                        <a14:backgroundMark x1="28000" y1="48000" x2="81500" y2="94667"/>
                      </a14:backgroundRemoval>
                    </a14:imgEffect>
                  </a14:imgLayer>
                </a14:imgProps>
              </a:ext>
              <a:ext uri="{28A0092B-C50C-407E-A947-70E740481C1C}">
                <a14:useLocalDpi xmlns:a14="http://schemas.microsoft.com/office/drawing/2010/main" val="0"/>
              </a:ext>
            </a:extLst>
          </a:blip>
          <a:srcRect/>
          <a:stretch>
            <a:fillRect/>
          </a:stretch>
        </p:blipFill>
        <p:spPr bwMode="auto">
          <a:xfrm>
            <a:off x="6544504" y="5210001"/>
            <a:ext cx="1342758" cy="10070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עונש מוות בישראל - עמרי לשם">
            <a:extLst>
              <a:ext uri="{FF2B5EF4-FFF2-40B4-BE49-F238E27FC236}">
                <a16:creationId xmlns:a16="http://schemas.microsoft.com/office/drawing/2014/main" id="{172BC76D-CE04-2934-8395-6B6761FF5C05}"/>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0" b="99750" l="417" r="100000">
                        <a14:backgroundMark x1="58500" y1="86750" x2="85167" y2="75750"/>
                        <a14:backgroundMark x1="43250" y1="93000" x2="21333" y2="96625"/>
                      </a14:backgroundRemoval>
                    </a14:imgEffect>
                  </a14:imgLayer>
                </a14:imgProps>
              </a:ext>
              <a:ext uri="{28A0092B-C50C-407E-A947-70E740481C1C}">
                <a14:useLocalDpi xmlns:a14="http://schemas.microsoft.com/office/drawing/2010/main" val="0"/>
              </a:ext>
            </a:extLst>
          </a:blip>
          <a:srcRect/>
          <a:stretch>
            <a:fillRect/>
          </a:stretch>
        </p:blipFill>
        <p:spPr bwMode="auto">
          <a:xfrm>
            <a:off x="2280125" y="4932176"/>
            <a:ext cx="2476376" cy="165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852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5134"/>
                                        </p:tgtEl>
                                        <p:attrNameLst>
                                          <p:attrName>style.visibility</p:attrName>
                                        </p:attrNameLst>
                                      </p:cBhvr>
                                      <p:to>
                                        <p:strVal val="visible"/>
                                      </p:to>
                                    </p:set>
                                    <p:animEffect transition="in" filter="fade">
                                      <p:cBhvr>
                                        <p:cTn id="19" dur="500"/>
                                        <p:tgtEl>
                                          <p:spTgt spid="5134"/>
                                        </p:tgtEl>
                                      </p:cBhvr>
                                    </p:animEffect>
                                  </p:childTnLst>
                                </p:cTn>
                              </p:par>
                              <p:par>
                                <p:cTn id="20" presetID="10" presetClass="entr" presetSubtype="0" fill="hold" nodeType="withEffect">
                                  <p:stCondLst>
                                    <p:cond delay="1000"/>
                                  </p:stCondLst>
                                  <p:childTnLst>
                                    <p:set>
                                      <p:cBhvr>
                                        <p:cTn id="21" dur="1" fill="hold">
                                          <p:stCondLst>
                                            <p:cond delay="0"/>
                                          </p:stCondLst>
                                        </p:cTn>
                                        <p:tgtEl>
                                          <p:spTgt spid="5132"/>
                                        </p:tgtEl>
                                        <p:attrNameLst>
                                          <p:attrName>style.visibility</p:attrName>
                                        </p:attrNameLst>
                                      </p:cBhvr>
                                      <p:to>
                                        <p:strVal val="visible"/>
                                      </p:to>
                                    </p:set>
                                    <p:animEffect transition="in" filter="fade">
                                      <p:cBhvr>
                                        <p:cTn id="22" dur="500"/>
                                        <p:tgtEl>
                                          <p:spTgt spid="5132"/>
                                        </p:tgtEl>
                                      </p:cBhvr>
                                    </p:animEffect>
                                  </p:childTnLst>
                                </p:cTn>
                              </p:par>
                            </p:childTnLst>
                          </p:cTn>
                        </p:par>
                        <p:par>
                          <p:cTn id="23" fill="hold">
                            <p:stCondLst>
                              <p:cond delay="3500"/>
                            </p:stCondLst>
                            <p:childTnLst>
                              <p:par>
                                <p:cTn id="24" presetID="1" presetClass="exit" presetSubtype="0" fill="hold" nodeType="afterEffect">
                                  <p:stCondLst>
                                    <p:cond delay="2000"/>
                                  </p:stCondLst>
                                  <p:childTnLst>
                                    <p:set>
                                      <p:cBhvr>
                                        <p:cTn id="25" dur="1" fill="hold">
                                          <p:stCondLst>
                                            <p:cond delay="0"/>
                                          </p:stCondLst>
                                        </p:cTn>
                                        <p:tgtEl>
                                          <p:spTgt spid="5134"/>
                                        </p:tgtEl>
                                        <p:attrNameLst>
                                          <p:attrName>style.visibility</p:attrName>
                                        </p:attrNameLst>
                                      </p:cBhvr>
                                      <p:to>
                                        <p:strVal val="hidden"/>
                                      </p:to>
                                    </p:set>
                                  </p:childTnLst>
                                </p:cTn>
                              </p:par>
                              <p:par>
                                <p:cTn id="26" presetID="1" presetClass="exit" presetSubtype="0" fill="hold" nodeType="withEffect">
                                  <p:stCondLst>
                                    <p:cond delay="2000"/>
                                  </p:stCondLst>
                                  <p:childTnLst>
                                    <p:set>
                                      <p:cBhvr>
                                        <p:cTn id="27" dur="1" fill="hold">
                                          <p:stCondLst>
                                            <p:cond delay="0"/>
                                          </p:stCondLst>
                                        </p:cTn>
                                        <p:tgtEl>
                                          <p:spTgt spid="5132"/>
                                        </p:tgtEl>
                                        <p:attrNameLst>
                                          <p:attrName>style.visibility</p:attrName>
                                        </p:attrNameLst>
                                      </p:cBhvr>
                                      <p:to>
                                        <p:strVal val="hidden"/>
                                      </p:to>
                                    </p:set>
                                  </p:childTnLst>
                                </p:cTn>
                              </p:par>
                            </p:childTnLst>
                          </p:cTn>
                        </p:par>
                        <p:par>
                          <p:cTn id="28" fill="hold">
                            <p:stCondLst>
                              <p:cond delay="5500"/>
                            </p:stCondLst>
                            <p:childTnLst>
                              <p:par>
                                <p:cTn id="29" presetID="2" presetClass="entr" presetSubtype="4"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10" presetClass="entr" presetSubtype="0" fill="hold" nodeType="afterEffect">
                                  <p:stCondLst>
                                    <p:cond delay="50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500"/>
                                        <p:tgtEl>
                                          <p:spTgt spid="5124"/>
                                        </p:tgtEl>
                                      </p:cBhvr>
                                    </p:animEffect>
                                  </p:childTnLst>
                                </p:cTn>
                              </p:par>
                              <p:par>
                                <p:cTn id="40" presetID="10" presetClass="entr" presetSubtype="0" fill="hold" nodeType="withEffect">
                                  <p:stCondLst>
                                    <p:cond delay="500"/>
                                  </p:stCondLst>
                                  <p:childTnLst>
                                    <p:set>
                                      <p:cBhvr>
                                        <p:cTn id="41" dur="1" fill="hold">
                                          <p:stCondLst>
                                            <p:cond delay="0"/>
                                          </p:stCondLst>
                                        </p:cTn>
                                        <p:tgtEl>
                                          <p:spTgt spid="5122"/>
                                        </p:tgtEl>
                                        <p:attrNameLst>
                                          <p:attrName>style.visibility</p:attrName>
                                        </p:attrNameLst>
                                      </p:cBhvr>
                                      <p:to>
                                        <p:strVal val="visible"/>
                                      </p:to>
                                    </p:set>
                                    <p:animEffect transition="in" filter="fade">
                                      <p:cBhvr>
                                        <p:cTn id="4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EAF984E5-D4A6-DC76-9FD7-7A9EB296D701}"/>
              </a:ext>
            </a:extLst>
          </p:cNvPr>
          <p:cNvPicPr>
            <a:picLocks noChangeAspect="1"/>
          </p:cNvPicPr>
          <p:nvPr/>
        </p:nvPicPr>
        <p:blipFill>
          <a:blip r:embed="rId2"/>
          <a:stretch>
            <a:fillRect/>
          </a:stretch>
        </p:blipFill>
        <p:spPr>
          <a:xfrm>
            <a:off x="3712189" y="3260725"/>
            <a:ext cx="2725382" cy="1895379"/>
          </a:xfrm>
          <a:prstGeom prst="rect">
            <a:avLst/>
          </a:prstGeom>
        </p:spPr>
      </p:pic>
      <p:sp>
        <p:nvSpPr>
          <p:cNvPr id="3" name="מציין מיקום תוכן 2">
            <a:extLst>
              <a:ext uri="{FF2B5EF4-FFF2-40B4-BE49-F238E27FC236}">
                <a16:creationId xmlns:a16="http://schemas.microsoft.com/office/drawing/2014/main" id="{7E662DE4-D7F4-C280-C141-1C6BB43962E0}"/>
              </a:ext>
            </a:extLst>
          </p:cNvPr>
          <p:cNvSpPr>
            <a:spLocks noGrp="1"/>
          </p:cNvSpPr>
          <p:nvPr>
            <p:ph sz="half" idx="1"/>
          </p:nvPr>
        </p:nvSpPr>
        <p:spPr>
          <a:xfrm>
            <a:off x="1234286" y="1580874"/>
            <a:ext cx="4184035" cy="1991618"/>
          </a:xfrm>
        </p:spPr>
        <p:txBody>
          <a:bodyPr/>
          <a:lstStyle/>
          <a:p>
            <a:pPr marL="0" indent="0">
              <a:buNone/>
            </a:pPr>
            <a:r>
              <a:rPr lang="he-IL" dirty="0"/>
              <a:t>כיצד הדיינים מזהירים את העדים המעידים בדיני נפשות- משפט שבו גזר הדין עלול להיות מוות?</a:t>
            </a:r>
          </a:p>
          <a:p>
            <a:pPr marL="0" indent="0">
              <a:buNone/>
            </a:pPr>
            <a:r>
              <a:rPr lang="he-IL" dirty="0"/>
              <a:t>הדיינים מזהירים את העדים 5 אזהרות טרם מתן העדות. </a:t>
            </a:r>
          </a:p>
        </p:txBody>
      </p:sp>
      <p:sp>
        <p:nvSpPr>
          <p:cNvPr id="4" name="מציין מיקום תוכן 3">
            <a:extLst>
              <a:ext uri="{FF2B5EF4-FFF2-40B4-BE49-F238E27FC236}">
                <a16:creationId xmlns:a16="http://schemas.microsoft.com/office/drawing/2014/main" id="{E4A3DF65-857C-5244-E754-D4368E92B96E}"/>
              </a:ext>
            </a:extLst>
          </p:cNvPr>
          <p:cNvSpPr>
            <a:spLocks noGrp="1"/>
          </p:cNvSpPr>
          <p:nvPr>
            <p:ph sz="half" idx="2"/>
          </p:nvPr>
        </p:nvSpPr>
        <p:spPr>
          <a:xfrm>
            <a:off x="5293629" y="1580874"/>
            <a:ext cx="4184034" cy="1268411"/>
          </a:xfrm>
        </p:spPr>
        <p:txBody>
          <a:bodyPr/>
          <a:lstStyle/>
          <a:p>
            <a:pPr marL="0" indent="0">
              <a:buNone/>
            </a:pPr>
            <a:r>
              <a:rPr lang="he-IL" dirty="0"/>
              <a:t>"כיצד </a:t>
            </a:r>
            <a:r>
              <a:rPr lang="he-IL" dirty="0" err="1"/>
              <a:t>מאיימין</a:t>
            </a:r>
            <a:r>
              <a:rPr lang="he-IL" dirty="0"/>
              <a:t> את העדים על עדי נפשות?</a:t>
            </a:r>
          </a:p>
          <a:p>
            <a:pPr marL="0" indent="0">
              <a:buNone/>
            </a:pPr>
            <a:r>
              <a:rPr lang="he-IL" dirty="0"/>
              <a:t>היו </a:t>
            </a:r>
            <a:r>
              <a:rPr lang="he-IL" dirty="0" err="1"/>
              <a:t>מכניסין</a:t>
            </a:r>
            <a:r>
              <a:rPr lang="he-IL" dirty="0"/>
              <a:t> אותן </a:t>
            </a:r>
            <a:r>
              <a:rPr lang="he-IL" dirty="0" err="1"/>
              <a:t>ומאיימין</a:t>
            </a:r>
            <a:r>
              <a:rPr lang="he-IL" dirty="0"/>
              <a:t> עליהן:"</a:t>
            </a:r>
          </a:p>
        </p:txBody>
      </p:sp>
      <p:pic>
        <p:nvPicPr>
          <p:cNvPr id="6154" name="Picture 10" descr="כיצד מאיימין את העדים | תרבות יהודית-ישראלית">
            <a:extLst>
              <a:ext uri="{FF2B5EF4-FFF2-40B4-BE49-F238E27FC236}">
                <a16:creationId xmlns:a16="http://schemas.microsoft.com/office/drawing/2014/main" id="{E13BF6FF-65BF-41BA-AB68-1D6210900A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9" b="100000" l="0" r="100000">
                        <a14:foregroundMark x1="15711" y1="23443" x2="15799" y2="64103"/>
                        <a14:foregroundMark x1="16770" y1="28449" x2="19771" y2="38706"/>
                        <a14:backgroundMark x1="41571" y1="19292" x2="41836" y2="93284"/>
                        <a14:backgroundMark x1="10238" y1="87302" x2="42101" y2="91087"/>
                        <a14:backgroundMark x1="45984" y1="56166" x2="64784" y2="73260"/>
                        <a14:backgroundMark x1="17829" y1="12088" x2="82613" y2="7082"/>
                        <a14:backgroundMark x1="92410" y1="14164" x2="94881" y2="86813"/>
                        <a14:backgroundMark x1="21712" y1="84615" x2="3442" y2="64835"/>
                        <a14:backgroundMark x1="15269" y1="7692" x2="6620" y2="10623"/>
                        <a14:backgroundMark x1="4590" y1="21856" x2="4060" y2="54212"/>
                        <a14:backgroundMark x1="72286" y1="37118" x2="72286" y2="37118"/>
                        <a14:backgroundMark x1="20300" y1="40171" x2="21183" y2="43468"/>
                      </a14:backgroundRemoval>
                    </a14:imgEffect>
                  </a14:imgLayer>
                </a14:imgProps>
              </a:ext>
              <a:ext uri="{28A0092B-C50C-407E-A947-70E740481C1C}">
                <a14:useLocalDpi xmlns:a14="http://schemas.microsoft.com/office/drawing/2010/main" val="0"/>
              </a:ext>
            </a:extLst>
          </a:blip>
          <a:srcRect/>
          <a:stretch>
            <a:fillRect/>
          </a:stretch>
        </p:blipFill>
        <p:spPr bwMode="auto">
          <a:xfrm>
            <a:off x="2802227" y="3485208"/>
            <a:ext cx="5588059" cy="4039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אזהרה והתראה | תאוריה | לילך תיאוריה">
            <a:extLst>
              <a:ext uri="{FF2B5EF4-FFF2-40B4-BE49-F238E27FC236}">
                <a16:creationId xmlns:a16="http://schemas.microsoft.com/office/drawing/2014/main" id="{A916E6CC-DBAB-D968-EF8E-28B367C310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0612" y1="39320" x2="51429" y2="53398"/>
                        <a14:foregroundMark x1="50612" y1="10194" x2="11020" y2="91748"/>
                        <a14:foregroundMark x1="11020" y1="91748" x2="85306" y2="92233"/>
                        <a14:foregroundMark x1="50204" y1="11165" x2="91020" y2="84466"/>
                        <a14:foregroundMark x1="51429" y1="80097" x2="51429" y2="80097"/>
                        <a14:foregroundMark x1="51020" y1="4854" x2="51020" y2="4854"/>
                        <a14:foregroundMark x1="96735" y1="95631" x2="96735" y2="95631"/>
                        <a14:backgroundMark x1="96735" y1="19903" x2="96735" y2="19903"/>
                      </a14:backgroundRemoval>
                    </a14:imgEffect>
                  </a14:imgLayer>
                </a14:imgProps>
              </a:ext>
              <a:ext uri="{28A0092B-C50C-407E-A947-70E740481C1C}">
                <a14:useLocalDpi xmlns:a14="http://schemas.microsoft.com/office/drawing/2010/main" val="0"/>
              </a:ext>
            </a:extLst>
          </a:blip>
          <a:srcRect/>
          <a:stretch>
            <a:fillRect/>
          </a:stretch>
        </p:blipFill>
        <p:spPr bwMode="auto">
          <a:xfrm>
            <a:off x="11176752" y="5144569"/>
            <a:ext cx="857306" cy="720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אזהרה והתראה | תאוריה | לילך תיאוריה">
            <a:extLst>
              <a:ext uri="{FF2B5EF4-FFF2-40B4-BE49-F238E27FC236}">
                <a16:creationId xmlns:a16="http://schemas.microsoft.com/office/drawing/2014/main" id="{2DC09AA8-248E-874A-B93A-7F1E8D8B57C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0612" y1="39320" x2="51429" y2="53398"/>
                        <a14:foregroundMark x1="50612" y1="10194" x2="11020" y2="91748"/>
                        <a14:foregroundMark x1="11020" y1="91748" x2="85306" y2="92233"/>
                        <a14:foregroundMark x1="50204" y1="11165" x2="91020" y2="84466"/>
                        <a14:foregroundMark x1="51429" y1="80097" x2="51429" y2="80097"/>
                        <a14:foregroundMark x1="51020" y1="4854" x2="51020" y2="4854"/>
                        <a14:foregroundMark x1="96735" y1="95631" x2="96735" y2="95631"/>
                        <a14:backgroundMark x1="96735" y1="19903" x2="96735" y2="19903"/>
                      </a14:backgroundRemoval>
                    </a14:imgEffect>
                  </a14:imgLayer>
                </a14:imgProps>
              </a:ext>
              <a:ext uri="{28A0092B-C50C-407E-A947-70E740481C1C}">
                <a14:useLocalDpi xmlns:a14="http://schemas.microsoft.com/office/drawing/2010/main" val="0"/>
              </a:ext>
            </a:extLst>
          </a:blip>
          <a:srcRect/>
          <a:stretch>
            <a:fillRect/>
          </a:stretch>
        </p:blipFill>
        <p:spPr bwMode="auto">
          <a:xfrm>
            <a:off x="11329991" y="646654"/>
            <a:ext cx="857306" cy="720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אזהרה והתראה | תאוריה | לילך תיאוריה">
            <a:extLst>
              <a:ext uri="{FF2B5EF4-FFF2-40B4-BE49-F238E27FC236}">
                <a16:creationId xmlns:a16="http://schemas.microsoft.com/office/drawing/2014/main" id="{8CC8EA80-4D6E-F630-8161-699EAF9CC6D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0612" y1="39320" x2="51429" y2="53398"/>
                        <a14:foregroundMark x1="50612" y1="10194" x2="11020" y2="91748"/>
                        <a14:foregroundMark x1="11020" y1="91748" x2="85306" y2="92233"/>
                        <a14:foregroundMark x1="50204" y1="11165" x2="91020" y2="84466"/>
                        <a14:foregroundMark x1="51429" y1="80097" x2="51429" y2="80097"/>
                        <a14:foregroundMark x1="51020" y1="4854" x2="51020" y2="4854"/>
                        <a14:foregroundMark x1="96735" y1="95631" x2="96735" y2="95631"/>
                        <a14:backgroundMark x1="96735" y1="19903" x2="96735" y2="19903"/>
                      </a14:backgroundRemoval>
                    </a14:imgEffect>
                  </a14:imgLayer>
                </a14:imgProps>
              </a:ext>
              <a:ext uri="{28A0092B-C50C-407E-A947-70E740481C1C}">
                <a14:useLocalDpi xmlns:a14="http://schemas.microsoft.com/office/drawing/2010/main" val="0"/>
              </a:ext>
            </a:extLst>
          </a:blip>
          <a:srcRect/>
          <a:stretch>
            <a:fillRect/>
          </a:stretch>
        </p:blipFill>
        <p:spPr bwMode="auto">
          <a:xfrm>
            <a:off x="-3636" y="5980653"/>
            <a:ext cx="857306" cy="7208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אזהרה והתראה | תאוריה | לילך תיאוריה">
            <a:extLst>
              <a:ext uri="{FF2B5EF4-FFF2-40B4-BE49-F238E27FC236}">
                <a16:creationId xmlns:a16="http://schemas.microsoft.com/office/drawing/2014/main" id="{9A83C117-8756-A839-F0FF-AA5D413CC1C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0612" y1="39320" x2="51429" y2="53398"/>
                        <a14:foregroundMark x1="50612" y1="10194" x2="11020" y2="91748"/>
                        <a14:foregroundMark x1="11020" y1="91748" x2="85306" y2="92233"/>
                        <a14:foregroundMark x1="50204" y1="11165" x2="91020" y2="84466"/>
                        <a14:foregroundMark x1="51429" y1="80097" x2="51429" y2="80097"/>
                        <a14:foregroundMark x1="51020" y1="4854" x2="51020" y2="4854"/>
                        <a14:foregroundMark x1="96735" y1="95631" x2="96735" y2="95631"/>
                        <a14:backgroundMark x1="96735" y1="19903" x2="96735" y2="19903"/>
                      </a14:backgroundRemoval>
                    </a14:imgEffect>
                  </a14:imgLayer>
                </a14:imgProps>
              </a:ext>
              <a:ext uri="{28A0092B-C50C-407E-A947-70E740481C1C}">
                <a14:useLocalDpi xmlns:a14="http://schemas.microsoft.com/office/drawing/2010/main" val="0"/>
              </a:ext>
            </a:extLst>
          </a:blip>
          <a:srcRect/>
          <a:stretch>
            <a:fillRect/>
          </a:stretch>
        </p:blipFill>
        <p:spPr bwMode="auto">
          <a:xfrm>
            <a:off x="0" y="646654"/>
            <a:ext cx="857306" cy="72083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1042CEAC-A1EA-CBBA-231B-6791878ED74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9848" y1="92147" x2="88258" y2="83246"/>
                        <a14:foregroundMark x1="25379" y1="34555" x2="25379" y2="67539"/>
                        <a14:foregroundMark x1="3788" y1="60209" x2="3788" y2="77487"/>
                        <a14:foregroundMark x1="7955" y1="94764" x2="79167" y2="90576"/>
                        <a14:foregroundMark x1="48106" y1="76963" x2="92045" y2="72775"/>
                        <a14:foregroundMark x1="89394" y1="52880" x2="89394" y2="70681"/>
                        <a14:foregroundMark x1="4545" y1="64398" x2="8712" y2="96335"/>
                        <a14:foregroundMark x1="5303" y1="82723" x2="4924" y2="98429"/>
                        <a14:foregroundMark x1="63258" y1="94764" x2="93561" y2="84293"/>
                        <a14:foregroundMark x1="93561" y1="70157" x2="94697" y2="98953"/>
                        <a14:foregroundMark x1="96970" y1="69634" x2="99621" y2="94764"/>
                        <a14:foregroundMark x1="7955" y1="68063" x2="6818" y2="80105"/>
                        <a14:foregroundMark x1="4545" y1="73298" x2="7197" y2="89529"/>
                        <a14:foregroundMark x1="3030" y1="66492" x2="6061" y2="79581"/>
                        <a14:foregroundMark x1="90152" y1="48168" x2="92045" y2="60209"/>
                        <a14:foregroundMark x1="92803" y1="48168" x2="92803" y2="48168"/>
                        <a14:foregroundMark x1="91288" y1="46597" x2="91288" y2="46597"/>
                        <a14:foregroundMark x1="90152" y1="46073" x2="90152" y2="46073"/>
                        <a14:foregroundMark x1="89394" y1="47644" x2="89394" y2="47644"/>
                        <a14:foregroundMark x1="91667" y1="47120" x2="91667" y2="47120"/>
                        <a14:foregroundMark x1="76136" y1="60209" x2="76894" y2="68063"/>
                        <a14:foregroundMark x1="58333" y1="54974" x2="59091" y2="69634"/>
                        <a14:foregroundMark x1="96970" y1="61780" x2="96970" y2="70157"/>
                        <a14:foregroundMark x1="94318" y1="61780" x2="92424" y2="75393"/>
                        <a14:backgroundMark x1="46970" y1="8901" x2="54545" y2="39791"/>
                        <a14:backgroundMark x1="54545" y1="10995" x2="50379" y2="45550"/>
                      </a14:backgroundRemoval>
                    </a14:imgEffect>
                  </a14:imgLayer>
                </a14:imgProps>
              </a:ext>
              <a:ext uri="{28A0092B-C50C-407E-A947-70E740481C1C}">
                <a14:useLocalDpi xmlns:a14="http://schemas.microsoft.com/office/drawing/2010/main" val="0"/>
              </a:ext>
            </a:extLst>
          </a:blip>
          <a:srcRect/>
          <a:stretch>
            <a:fillRect/>
          </a:stretch>
        </p:blipFill>
        <p:spPr bwMode="auto">
          <a:xfrm>
            <a:off x="9981272" y="5338049"/>
            <a:ext cx="2052786" cy="148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01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A57C55-ADD9-105A-D3EE-4CC900CCFB15}"/>
              </a:ext>
            </a:extLst>
          </p:cNvPr>
          <p:cNvSpPr>
            <a:spLocks noGrp="1"/>
          </p:cNvSpPr>
          <p:nvPr>
            <p:ph type="title"/>
          </p:nvPr>
        </p:nvSpPr>
        <p:spPr>
          <a:xfrm>
            <a:off x="1868787" y="601286"/>
            <a:ext cx="6442365" cy="828502"/>
          </a:xfrm>
        </p:spPr>
        <p:txBody>
          <a:bodyPr>
            <a:normAutofit/>
          </a:bodyPr>
          <a:lstStyle/>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חמשת האזהרות של הדיינים</a:t>
            </a:r>
            <a:r>
              <a:rPr lang="he-IL" dirty="0"/>
              <a:t> </a:t>
            </a:r>
          </a:p>
        </p:txBody>
      </p:sp>
      <p:sp>
        <p:nvSpPr>
          <p:cNvPr id="3" name="מציין מיקום תוכן 2">
            <a:extLst>
              <a:ext uri="{FF2B5EF4-FFF2-40B4-BE49-F238E27FC236}">
                <a16:creationId xmlns:a16="http://schemas.microsoft.com/office/drawing/2014/main" id="{A6E24F96-43C8-ED6C-4A44-F8135DBF6016}"/>
              </a:ext>
            </a:extLst>
          </p:cNvPr>
          <p:cNvSpPr>
            <a:spLocks noGrp="1"/>
          </p:cNvSpPr>
          <p:nvPr>
            <p:ph sz="half" idx="1"/>
          </p:nvPr>
        </p:nvSpPr>
        <p:spPr>
          <a:xfrm>
            <a:off x="955964" y="2158742"/>
            <a:ext cx="4282653" cy="4097971"/>
          </a:xfrm>
        </p:spPr>
        <p:txBody>
          <a:bodyPr>
            <a:noAutofit/>
          </a:bodyPr>
          <a:lstStyle/>
          <a:p>
            <a:pPr marL="0" indent="0">
              <a:buNone/>
            </a:pPr>
            <a:r>
              <a:rPr lang="he-IL" sz="2000" b="1" dirty="0"/>
              <a:t>אזהרה ראשונה </a:t>
            </a:r>
            <a:r>
              <a:rPr lang="he-IL" sz="2000" dirty="0"/>
              <a:t>"שמא תאמרו </a:t>
            </a:r>
            <a:r>
              <a:rPr lang="he-IL" sz="2000" dirty="0" err="1"/>
              <a:t>מאומד</a:t>
            </a:r>
            <a:r>
              <a:rPr lang="he-IL" sz="2000" dirty="0"/>
              <a:t>" – הדיינים אומרים לעדים שאסור שהעדות תתבסס על השערה והערכה.</a:t>
            </a:r>
          </a:p>
          <a:p>
            <a:pPr marL="0" indent="0">
              <a:buNone/>
            </a:pPr>
            <a:r>
              <a:rPr lang="he-IL" sz="2000" b="1" dirty="0"/>
              <a:t>אזהרה שנייה </a:t>
            </a:r>
            <a:r>
              <a:rPr lang="he-IL" sz="2000" dirty="0"/>
              <a:t>"ומשמועה" – הדיינים אומרים לעדים שאסור שהעדות שלהם תתבסס על שמועה, שהם שמעו ממישהו אחר. ניתן להעיד רק על מה שהם ראו במו עיניהם!</a:t>
            </a:r>
          </a:p>
          <a:p>
            <a:pPr marL="0" indent="0">
              <a:buNone/>
            </a:pPr>
            <a:r>
              <a:rPr lang="he-IL" sz="2000" b="1" dirty="0"/>
              <a:t>אזהרה שלישית </a:t>
            </a:r>
            <a:r>
              <a:rPr lang="he-IL" sz="2000" dirty="0"/>
              <a:t>"עד מפי עד" – הדיינים אומרים לעדים שאסור שיעידו על משהו שסיפרו להם, אלא יעידו רק על פי מה שראו ושמעו בעיניהם ובאוזניהם. </a:t>
            </a:r>
          </a:p>
        </p:txBody>
      </p:sp>
      <p:sp>
        <p:nvSpPr>
          <p:cNvPr id="4" name="מציין מיקום תוכן 3">
            <a:extLst>
              <a:ext uri="{FF2B5EF4-FFF2-40B4-BE49-F238E27FC236}">
                <a16:creationId xmlns:a16="http://schemas.microsoft.com/office/drawing/2014/main" id="{F316D5E7-9BBE-EEFC-299F-6E9A50A7FF5E}"/>
              </a:ext>
            </a:extLst>
          </p:cNvPr>
          <p:cNvSpPr>
            <a:spLocks noGrp="1"/>
          </p:cNvSpPr>
          <p:nvPr>
            <p:ph sz="half" idx="2"/>
          </p:nvPr>
        </p:nvSpPr>
        <p:spPr>
          <a:xfrm>
            <a:off x="5457038" y="2158743"/>
            <a:ext cx="4184034" cy="3880773"/>
          </a:xfrm>
        </p:spPr>
        <p:txBody>
          <a:bodyPr>
            <a:normAutofit/>
          </a:bodyPr>
          <a:lstStyle/>
          <a:p>
            <a:pPr marL="0" indent="0">
              <a:buNone/>
            </a:pPr>
            <a:r>
              <a:rPr lang="he-IL" sz="2000" dirty="0"/>
              <a:t>"שמא תאמרו </a:t>
            </a:r>
            <a:r>
              <a:rPr lang="he-IL" sz="2000" dirty="0" err="1"/>
              <a:t>מאומד</a:t>
            </a:r>
            <a:r>
              <a:rPr lang="he-IL" sz="2000" dirty="0"/>
              <a:t>, ומשמועה, עד מפי עד, מפי אדם נאמן שמענו,</a:t>
            </a:r>
            <a:br>
              <a:rPr lang="en-US" sz="2000" dirty="0"/>
            </a:br>
            <a:r>
              <a:rPr lang="he-IL" sz="2000" dirty="0"/>
              <a:t>או שמא אין אתם יודעים שסופנו לבדוק אתכם בדרישה ובחקירה"</a:t>
            </a:r>
          </a:p>
        </p:txBody>
      </p:sp>
      <p:pic>
        <p:nvPicPr>
          <p:cNvPr id="13314" name="Picture 2" descr="lovepik_401762192 גרפיקה_תמונה חינם איש חושב">
            <a:extLst>
              <a:ext uri="{FF2B5EF4-FFF2-40B4-BE49-F238E27FC236}">
                <a16:creationId xmlns:a16="http://schemas.microsoft.com/office/drawing/2014/main" id="{290A64E2-F757-F2A7-B384-A558560361F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9174173" y="3248365"/>
            <a:ext cx="3609635" cy="360963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לשון הרע - למה האיסור כל כך חמור">
            <a:extLst>
              <a:ext uri="{FF2B5EF4-FFF2-40B4-BE49-F238E27FC236}">
                <a16:creationId xmlns:a16="http://schemas.microsoft.com/office/drawing/2014/main" id="{DFEE7DAA-F6C0-8A57-ADD5-44CD50269C4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4828" y1="37690" x2="24138" y2="58359"/>
                        <a14:foregroundMark x1="32644" y1="55015" x2="34943" y2="79027"/>
                        <a14:foregroundMark x1="81379" y1="20365" x2="91264" y2="38602"/>
                        <a14:foregroundMark x1="71724" y1="37386" x2="88276" y2="28875"/>
                        <a14:foregroundMark x1="77931" y1="48936" x2="98621" y2="36474"/>
                        <a14:foregroundMark x1="72184" y1="17021" x2="63678" y2="20973"/>
                        <a14:foregroundMark x1="68506" y1="18845" x2="57931" y2="25228"/>
                        <a14:foregroundMark x1="91264" y1="44681" x2="96552" y2="93617"/>
                        <a14:foregroundMark x1="96092" y1="73860" x2="96092" y2="99392"/>
                        <a14:foregroundMark x1="97471" y1="96960" x2="97471" y2="98176"/>
                        <a14:foregroundMark x1="13333" y1="61094" x2="8736" y2="78116"/>
                        <a14:foregroundMark x1="33333" y1="62006" x2="30115" y2="75988"/>
                        <a14:foregroundMark x1="35172" y1="69301" x2="35172" y2="69301"/>
                        <a14:foregroundMark x1="32184" y1="70517" x2="30575" y2="71429"/>
                        <a14:foregroundMark x1="32414" y1="70213" x2="32414" y2="70213"/>
                        <a14:foregroundMark x1="32414" y1="70213" x2="32414" y2="70213"/>
                        <a14:foregroundMark x1="32414" y1="70213" x2="32414" y2="70213"/>
                        <a14:foregroundMark x1="90115" y1="19757" x2="91264" y2="21581"/>
                        <a14:foregroundMark x1="67816" y1="18845" x2="57931" y2="30091"/>
                        <a14:foregroundMark x1="63908" y1="16717" x2="55632" y2="24620"/>
                      </a14:backgroundRemoval>
                    </a14:imgEffect>
                  </a14:imgLayer>
                </a14:imgProps>
              </a:ext>
              <a:ext uri="{28A0092B-C50C-407E-A947-70E740481C1C}">
                <a14:useLocalDpi xmlns:a14="http://schemas.microsoft.com/office/drawing/2010/main" val="0"/>
              </a:ext>
            </a:extLst>
          </a:blip>
          <a:srcRect/>
          <a:stretch>
            <a:fillRect/>
          </a:stretch>
        </p:blipFill>
        <p:spPr bwMode="auto">
          <a:xfrm>
            <a:off x="5379287" y="4223264"/>
            <a:ext cx="2401426" cy="181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9974"/>
      </p:ext>
    </p:extLst>
  </p:cSld>
  <p:clrMapOvr>
    <a:masterClrMapping/>
  </p:clrMapOvr>
  <mc:AlternateContent xmlns:mc="http://schemas.openxmlformats.org/markup-compatibility/2006" xmlns:p14="http://schemas.microsoft.com/office/powerpoint/2010/main">
    <mc:Choice Requires="p14">
      <p:transition spd="slow" p14:dur="3000">
        <p14:glitter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A57C55-ADD9-105A-D3EE-4CC900CCFB15}"/>
              </a:ext>
            </a:extLst>
          </p:cNvPr>
          <p:cNvSpPr>
            <a:spLocks noGrp="1"/>
          </p:cNvSpPr>
          <p:nvPr>
            <p:ph type="title"/>
          </p:nvPr>
        </p:nvSpPr>
        <p:spPr>
          <a:xfrm>
            <a:off x="1868787" y="601286"/>
            <a:ext cx="6442365" cy="828502"/>
          </a:xfrm>
        </p:spPr>
        <p:txBody>
          <a:bodyPr>
            <a:normAutofit/>
          </a:bodyPr>
          <a:lstStyle/>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חמשת האזהרות של הדיינים</a:t>
            </a:r>
            <a:r>
              <a:rPr lang="he-IL" dirty="0"/>
              <a:t> </a:t>
            </a:r>
          </a:p>
        </p:txBody>
      </p:sp>
      <p:sp>
        <p:nvSpPr>
          <p:cNvPr id="4" name="מציין מיקום תוכן 3">
            <a:extLst>
              <a:ext uri="{FF2B5EF4-FFF2-40B4-BE49-F238E27FC236}">
                <a16:creationId xmlns:a16="http://schemas.microsoft.com/office/drawing/2014/main" id="{F316D5E7-9BBE-EEFC-299F-6E9A50A7FF5E}"/>
              </a:ext>
            </a:extLst>
          </p:cNvPr>
          <p:cNvSpPr>
            <a:spLocks noGrp="1"/>
          </p:cNvSpPr>
          <p:nvPr>
            <p:ph sz="half" idx="2"/>
          </p:nvPr>
        </p:nvSpPr>
        <p:spPr>
          <a:xfrm>
            <a:off x="5457038" y="2158743"/>
            <a:ext cx="4184034" cy="3880773"/>
          </a:xfrm>
        </p:spPr>
        <p:txBody>
          <a:bodyPr>
            <a:normAutofit/>
          </a:bodyPr>
          <a:lstStyle/>
          <a:p>
            <a:pPr marL="0" indent="0">
              <a:buNone/>
            </a:pPr>
            <a:r>
              <a:rPr lang="he-IL" sz="2000" dirty="0"/>
              <a:t>"שמא תאמרו </a:t>
            </a:r>
            <a:r>
              <a:rPr lang="he-IL" sz="2000" dirty="0" err="1"/>
              <a:t>מאומד</a:t>
            </a:r>
            <a:r>
              <a:rPr lang="he-IL" sz="2000" dirty="0"/>
              <a:t>, ומשמועה, עד מפי עד מפי אדם נאמן שמענו,</a:t>
            </a:r>
            <a:br>
              <a:rPr lang="en-US" sz="2000" dirty="0"/>
            </a:br>
            <a:r>
              <a:rPr lang="he-IL" sz="2000" dirty="0"/>
              <a:t>או שמא אין אתם יודעים שסופנו לבדוק אתכם בדרישה ובחקירה "</a:t>
            </a:r>
          </a:p>
        </p:txBody>
      </p:sp>
      <p:sp>
        <p:nvSpPr>
          <p:cNvPr id="5" name="מציין מיקום תוכן 2">
            <a:extLst>
              <a:ext uri="{FF2B5EF4-FFF2-40B4-BE49-F238E27FC236}">
                <a16:creationId xmlns:a16="http://schemas.microsoft.com/office/drawing/2014/main" id="{5A3775F0-CB52-586E-F927-0C307B8A1BDF}"/>
              </a:ext>
            </a:extLst>
          </p:cNvPr>
          <p:cNvSpPr txBox="1">
            <a:spLocks/>
          </p:cNvSpPr>
          <p:nvPr/>
        </p:nvSpPr>
        <p:spPr>
          <a:xfrm>
            <a:off x="889463" y="2081301"/>
            <a:ext cx="4366260" cy="449969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he-IL" sz="2000" b="1" dirty="0"/>
              <a:t>אזהרה רביעית </a:t>
            </a:r>
            <a:r>
              <a:rPr lang="he-IL" sz="2000" dirty="0"/>
              <a:t>"מפי אדם נאמן שמענו" – הדיינים אומרים לעדים, שאסור שהעדות שלהם תסתמך על דבריו של אדם אחר ואפילו אם הוא אמין מאוד.</a:t>
            </a:r>
          </a:p>
          <a:p>
            <a:pPr marL="0" indent="0">
              <a:buFont typeface="Wingdings 3" charset="2"/>
              <a:buNone/>
            </a:pPr>
            <a:r>
              <a:rPr lang="he-IL" sz="2000" b="1" dirty="0"/>
              <a:t>אזהרה חמישית </a:t>
            </a:r>
            <a:r>
              <a:rPr lang="he-IL" sz="2000" dirty="0"/>
              <a:t>"סופנו לבדוק אתכם בדרישה ובחקירה" – הדיינים מזהירים את העדים, שעדותם תיבדק בקפידה (באופן יסודי) ולכן כדאי להם לחשוב היטב לפני מתן העדות ולומר רק דברי אמת, שראו ושמעו בעצמם.</a:t>
            </a:r>
          </a:p>
        </p:txBody>
      </p:sp>
      <p:pic>
        <p:nvPicPr>
          <p:cNvPr id="14338" name="Picture 2" descr="Download מעיני images for free">
            <a:extLst>
              <a:ext uri="{FF2B5EF4-FFF2-40B4-BE49-F238E27FC236}">
                <a16:creationId xmlns:a16="http://schemas.microsoft.com/office/drawing/2014/main" id="{976FF822-E3E5-FBCF-A7AA-801482BE8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422" y="3521180"/>
            <a:ext cx="3591185" cy="2017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תיבת טקסט 2">
            <a:extLst>
              <a:ext uri="{FF2B5EF4-FFF2-40B4-BE49-F238E27FC236}">
                <a16:creationId xmlns:a16="http://schemas.microsoft.com/office/drawing/2014/main" id="{D3D4359A-44DF-4430-9858-DE93D1E92204}"/>
              </a:ext>
            </a:extLst>
          </p:cNvPr>
          <p:cNvSpPr txBox="1"/>
          <p:nvPr/>
        </p:nvSpPr>
        <p:spPr>
          <a:xfrm>
            <a:off x="692331" y="5380672"/>
            <a:ext cx="4488515" cy="1200329"/>
          </a:xfrm>
          <a:prstGeom prst="rect">
            <a:avLst/>
          </a:prstGeom>
          <a:noFill/>
        </p:spPr>
        <p:txBody>
          <a:bodyPr wrap="square" rtlCol="0">
            <a:spAutoFit/>
          </a:bodyPr>
          <a:lstStyle/>
          <a:p>
            <a:pPr algn="r"/>
            <a:r>
              <a:rPr lang="he-IL" b="1" dirty="0"/>
              <a:t>דרישה</a:t>
            </a:r>
            <a:r>
              <a:rPr lang="he-IL" dirty="0"/>
              <a:t>=שאלות הנוגעות לגופו של מעשה הרצח כגון באיזה כלי התבצע הרצח.</a:t>
            </a:r>
          </a:p>
          <a:p>
            <a:pPr algn="r"/>
            <a:r>
              <a:rPr lang="he-IL" b="1" dirty="0"/>
              <a:t>חקירה</a:t>
            </a:r>
            <a:r>
              <a:rPr lang="he-IL" dirty="0"/>
              <a:t>=שאלות הנוגעות לזמן ולמקום של המעשה.</a:t>
            </a:r>
            <a:endParaRPr lang="en-IL" dirty="0"/>
          </a:p>
        </p:txBody>
      </p:sp>
    </p:spTree>
    <p:extLst>
      <p:ext uri="{BB962C8B-B14F-4D97-AF65-F5344CB8AC3E}">
        <p14:creationId xmlns:p14="http://schemas.microsoft.com/office/powerpoint/2010/main" val="81002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תחומי עיסוק עיקריים - א.שבת עו&quot;ד נוטריון הרצליה">
            <a:extLst>
              <a:ext uri="{FF2B5EF4-FFF2-40B4-BE49-F238E27FC236}">
                <a16:creationId xmlns:a16="http://schemas.microsoft.com/office/drawing/2014/main" id="{6E3387A6-D0D7-86ED-9F47-CE6F1620F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731" y="2118648"/>
            <a:ext cx="2605867" cy="34789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192ACC5F-2959-6EA5-FC94-9D90E571F7A3}"/>
              </a:ext>
            </a:extLst>
          </p:cNvPr>
          <p:cNvSpPr txBox="1">
            <a:spLocks/>
          </p:cNvSpPr>
          <p:nvPr/>
        </p:nvSpPr>
        <p:spPr>
          <a:xfrm>
            <a:off x="745221" y="411315"/>
            <a:ext cx="8740986" cy="1858059"/>
          </a:xfrm>
          <a:prstGeom prst="rect">
            <a:avLst/>
          </a:prstGeom>
        </p:spPr>
        <p:txBody>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האם קיים הבדל בין הדינים השונים?</a:t>
            </a:r>
          </a:p>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האם בדין מסוים יש חשיבות גדולה יותר שהעדות תהיה מהימנה?</a:t>
            </a:r>
          </a:p>
        </p:txBody>
      </p:sp>
      <p:sp>
        <p:nvSpPr>
          <p:cNvPr id="3" name="כותרת 1">
            <a:extLst>
              <a:ext uri="{FF2B5EF4-FFF2-40B4-BE49-F238E27FC236}">
                <a16:creationId xmlns:a16="http://schemas.microsoft.com/office/drawing/2014/main" id="{800DDA26-18DA-1FD3-BE70-E2C303244E3E}"/>
              </a:ext>
            </a:extLst>
          </p:cNvPr>
          <p:cNvSpPr txBox="1">
            <a:spLocks/>
          </p:cNvSpPr>
          <p:nvPr/>
        </p:nvSpPr>
        <p:spPr>
          <a:xfrm>
            <a:off x="1719195" y="5303518"/>
            <a:ext cx="6493779" cy="892695"/>
          </a:xfrm>
          <a:prstGeom prst="rect">
            <a:avLst/>
          </a:prstGeom>
        </p:spPr>
        <p:txBody>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40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בואו נראה...</a:t>
            </a:r>
          </a:p>
        </p:txBody>
      </p:sp>
      <p:sp>
        <p:nvSpPr>
          <p:cNvPr id="4" name="תיבת טקסט 3">
            <a:extLst>
              <a:ext uri="{FF2B5EF4-FFF2-40B4-BE49-F238E27FC236}">
                <a16:creationId xmlns:a16="http://schemas.microsoft.com/office/drawing/2014/main" id="{CF920A44-BE0F-CB47-53EB-1BE2518DD1F5}"/>
              </a:ext>
            </a:extLst>
          </p:cNvPr>
          <p:cNvSpPr txBox="1"/>
          <p:nvPr/>
        </p:nvSpPr>
        <p:spPr>
          <a:xfrm>
            <a:off x="5448820" y="3211799"/>
            <a:ext cx="1030778" cy="646331"/>
          </a:xfrm>
          <a:prstGeom prst="rect">
            <a:avLst/>
          </a:prstGeom>
          <a:noFill/>
        </p:spPr>
        <p:txBody>
          <a:bodyPr wrap="square" rtlCol="1">
            <a:spAutoFit/>
          </a:bodyPr>
          <a:lstStyle/>
          <a:p>
            <a:pPr algn="ctr"/>
            <a:r>
              <a:rPr lang="he-IL" dirty="0"/>
              <a:t>דיני ממונות</a:t>
            </a:r>
          </a:p>
        </p:txBody>
      </p:sp>
      <p:sp>
        <p:nvSpPr>
          <p:cNvPr id="5" name="תיבת טקסט 4">
            <a:extLst>
              <a:ext uri="{FF2B5EF4-FFF2-40B4-BE49-F238E27FC236}">
                <a16:creationId xmlns:a16="http://schemas.microsoft.com/office/drawing/2014/main" id="{F987E07C-CC3A-D1C6-A123-21E2D3B0DB14}"/>
              </a:ext>
            </a:extLst>
          </p:cNvPr>
          <p:cNvSpPr txBox="1"/>
          <p:nvPr/>
        </p:nvSpPr>
        <p:spPr>
          <a:xfrm>
            <a:off x="4145886" y="3116282"/>
            <a:ext cx="1030778" cy="646331"/>
          </a:xfrm>
          <a:prstGeom prst="rect">
            <a:avLst/>
          </a:prstGeom>
          <a:noFill/>
        </p:spPr>
        <p:txBody>
          <a:bodyPr wrap="square" rtlCol="1">
            <a:spAutoFit/>
          </a:bodyPr>
          <a:lstStyle/>
          <a:p>
            <a:pPr algn="ctr"/>
            <a:r>
              <a:rPr lang="he-IL" dirty="0"/>
              <a:t>דיני</a:t>
            </a:r>
          </a:p>
          <a:p>
            <a:pPr algn="ctr"/>
            <a:r>
              <a:rPr lang="he-IL" dirty="0"/>
              <a:t>נפשות </a:t>
            </a:r>
          </a:p>
        </p:txBody>
      </p:sp>
    </p:spTree>
    <p:extLst>
      <p:ext uri="{BB962C8B-B14F-4D97-AF65-F5344CB8AC3E}">
        <p14:creationId xmlns:p14="http://schemas.microsoft.com/office/powerpoint/2010/main" val="4033106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טבלה 6">
            <a:extLst>
              <a:ext uri="{FF2B5EF4-FFF2-40B4-BE49-F238E27FC236}">
                <a16:creationId xmlns:a16="http://schemas.microsoft.com/office/drawing/2014/main" id="{868CFF66-865A-0B9A-F71B-509B874ED9B1}"/>
              </a:ext>
            </a:extLst>
          </p:cNvPr>
          <p:cNvGraphicFramePr>
            <a:graphicFrameLocks noGrp="1"/>
          </p:cNvGraphicFramePr>
          <p:nvPr>
            <p:ph sz="half" idx="1"/>
            <p:extLst>
              <p:ext uri="{D42A27DB-BD31-4B8C-83A1-F6EECF244321}">
                <p14:modId xmlns:p14="http://schemas.microsoft.com/office/powerpoint/2010/main" val="1044791329"/>
              </p:ext>
            </p:extLst>
          </p:nvPr>
        </p:nvGraphicFramePr>
        <p:xfrm>
          <a:off x="437208" y="1912071"/>
          <a:ext cx="6656492" cy="4579281"/>
        </p:xfrm>
        <a:graphic>
          <a:graphicData uri="http://schemas.openxmlformats.org/drawingml/2006/table">
            <a:tbl>
              <a:tblPr rtl="1" firstRow="1" bandRow="1">
                <a:tableStyleId>{69CF1AB2-1976-4502-BF36-3FF5EA218861}</a:tableStyleId>
              </a:tblPr>
              <a:tblGrid>
                <a:gridCol w="3273234">
                  <a:extLst>
                    <a:ext uri="{9D8B030D-6E8A-4147-A177-3AD203B41FA5}">
                      <a16:colId xmlns:a16="http://schemas.microsoft.com/office/drawing/2014/main" val="4031132091"/>
                    </a:ext>
                  </a:extLst>
                </a:gridCol>
                <a:gridCol w="3383258">
                  <a:extLst>
                    <a:ext uri="{9D8B030D-6E8A-4147-A177-3AD203B41FA5}">
                      <a16:colId xmlns:a16="http://schemas.microsoft.com/office/drawing/2014/main" val="2745858312"/>
                    </a:ext>
                  </a:extLst>
                </a:gridCol>
              </a:tblGrid>
              <a:tr h="342561">
                <a:tc>
                  <a:txBody>
                    <a:bodyPr/>
                    <a:lstStyle/>
                    <a:p>
                      <a:pPr marL="0" algn="ctr" defTabSz="457200" rtl="1" eaLnBrk="1" latinLnBrk="0" hangingPunct="1"/>
                      <a:r>
                        <a:rPr lang="he-IL" sz="1600" kern="1200" dirty="0">
                          <a:solidFill>
                            <a:schemeClr val="tx1">
                              <a:lumMod val="75000"/>
                              <a:lumOff val="25000"/>
                            </a:schemeClr>
                          </a:solidFill>
                          <a:latin typeface="+mn-lt"/>
                          <a:ea typeface="+mn-ea"/>
                          <a:cs typeface="+mn-cs"/>
                        </a:rPr>
                        <a:t>דיני ממונות</a:t>
                      </a:r>
                    </a:p>
                  </a:txBody>
                  <a:tcPr/>
                </a:tc>
                <a:tc>
                  <a:txBody>
                    <a:bodyPr/>
                    <a:lstStyle/>
                    <a:p>
                      <a:pPr algn="ctr" rtl="1"/>
                      <a:r>
                        <a:rPr lang="he-IL" sz="1600" dirty="0"/>
                        <a:t>דיני נפשות</a:t>
                      </a:r>
                    </a:p>
                  </a:txBody>
                  <a:tcPr/>
                </a:tc>
                <a:extLst>
                  <a:ext uri="{0D108BD9-81ED-4DB2-BD59-A6C34878D82A}">
                    <a16:rowId xmlns:a16="http://schemas.microsoft.com/office/drawing/2014/main" val="4219114538"/>
                  </a:ext>
                </a:extLst>
              </a:tr>
              <a:tr h="4081944">
                <a:tc>
                  <a:txBody>
                    <a:bodyPr/>
                    <a:lstStyle/>
                    <a:p>
                      <a:pPr rtl="1"/>
                      <a:r>
                        <a:rPr lang="he-IL" sz="1600" kern="1200" dirty="0">
                          <a:solidFill>
                            <a:schemeClr val="tx1">
                              <a:lumMod val="75000"/>
                              <a:lumOff val="25000"/>
                            </a:schemeClr>
                          </a:solidFill>
                          <a:latin typeface="+mn-lt"/>
                          <a:ea typeface="+mn-ea"/>
                          <a:cs typeface="+mn-cs"/>
                        </a:rPr>
                        <a:t>כפי שלמדנו קודם, דיני ממונות הם דינים שבין אדם לחברו, כך שהעונש עליהם הוא עונש כספי בלבד.</a:t>
                      </a:r>
                    </a:p>
                    <a:p>
                      <a:pPr rtl="1"/>
                      <a:endParaRPr lang="he-IL" sz="1600" kern="1200" dirty="0">
                        <a:solidFill>
                          <a:schemeClr val="tx1">
                            <a:lumMod val="75000"/>
                            <a:lumOff val="25000"/>
                          </a:schemeClr>
                        </a:solidFill>
                        <a:latin typeface="+mn-lt"/>
                        <a:ea typeface="+mn-ea"/>
                        <a:cs typeface="+mn-cs"/>
                      </a:endParaRPr>
                    </a:p>
                    <a:p>
                      <a:pPr rtl="1"/>
                      <a:r>
                        <a:rPr lang="he-IL" sz="1600" kern="1200" dirty="0">
                          <a:solidFill>
                            <a:schemeClr val="tx1">
                              <a:lumMod val="75000"/>
                              <a:lumOff val="25000"/>
                            </a:schemeClr>
                          </a:solidFill>
                          <a:latin typeface="+mn-lt"/>
                          <a:ea typeface="+mn-ea"/>
                          <a:cs typeface="+mn-cs"/>
                        </a:rPr>
                        <a:t>המשנה שואלת, מה קורה אם אדם העיד עדות שקר והעונש כבר בוצע?</a:t>
                      </a:r>
                    </a:p>
                    <a:p>
                      <a:pPr rtl="1"/>
                      <a:r>
                        <a:rPr lang="he-IL" sz="1600" kern="1200" dirty="0">
                          <a:solidFill>
                            <a:schemeClr val="tx1">
                              <a:lumMod val="75000"/>
                              <a:lumOff val="25000"/>
                            </a:schemeClr>
                          </a:solidFill>
                          <a:latin typeface="+mn-lt"/>
                          <a:ea typeface="+mn-ea"/>
                          <a:cs typeface="+mn-cs"/>
                        </a:rPr>
                        <a:t>במקרה זה, ניתן לתקן את עדות השקר על ידי החזרת הממון לבעליו.</a:t>
                      </a:r>
                    </a:p>
                    <a:p>
                      <a:pPr rtl="1"/>
                      <a:r>
                        <a:rPr lang="he-IL" sz="1600" kern="1200" dirty="0">
                          <a:solidFill>
                            <a:schemeClr val="tx1">
                              <a:lumMod val="75000"/>
                              <a:lumOff val="25000"/>
                            </a:schemeClr>
                          </a:solidFill>
                          <a:latin typeface="+mn-lt"/>
                          <a:ea typeface="+mn-ea"/>
                          <a:cs typeface="+mn-cs"/>
                        </a:rPr>
                        <a:t>כלומר, אם אדם נאלץ לשלם סכום כסף מסוים בעקבות העדות שניתנה ולבסוף הדיינים גילו שהעדים שיקרו, העדים מפצים את הנאשם בכסף ובכך מכפרים על החטא. </a:t>
                      </a:r>
                      <a:br>
                        <a:rPr lang="en-US" sz="1600" kern="1200" dirty="0">
                          <a:solidFill>
                            <a:schemeClr val="tx1">
                              <a:lumMod val="75000"/>
                              <a:lumOff val="25000"/>
                            </a:schemeClr>
                          </a:solidFill>
                          <a:latin typeface="+mn-lt"/>
                          <a:ea typeface="+mn-ea"/>
                          <a:cs typeface="+mn-cs"/>
                        </a:rPr>
                      </a:br>
                      <a:r>
                        <a:rPr lang="he-IL" sz="1600" kern="1200" dirty="0">
                          <a:solidFill>
                            <a:schemeClr val="tx1">
                              <a:lumMod val="75000"/>
                              <a:lumOff val="25000"/>
                            </a:schemeClr>
                          </a:solidFill>
                          <a:latin typeface="+mn-lt"/>
                          <a:ea typeface="+mn-ea"/>
                          <a:cs typeface="+mn-cs"/>
                        </a:rPr>
                        <a:t>כלומר, התוצאה של מתן עדות שקר בדיני ממונות, יכולה להיות הפיכה וניתנת לתיקון.</a:t>
                      </a:r>
                    </a:p>
                    <a:p>
                      <a:pPr rtl="1"/>
                      <a:endParaRPr lang="he-IL" sz="1600" dirty="0"/>
                    </a:p>
                  </a:txBody>
                  <a:tcPr/>
                </a:tc>
                <a:tc>
                  <a:txBody>
                    <a:bodyPr/>
                    <a:lstStyle/>
                    <a:p>
                      <a:pPr rtl="1"/>
                      <a:r>
                        <a:rPr lang="he-IL" sz="1600" kern="1200" dirty="0">
                          <a:solidFill>
                            <a:schemeClr val="tx1">
                              <a:lumMod val="75000"/>
                              <a:lumOff val="25000"/>
                            </a:schemeClr>
                          </a:solidFill>
                          <a:latin typeface="+mn-lt"/>
                          <a:ea typeface="+mn-ea"/>
                          <a:cs typeface="+mn-cs"/>
                        </a:rPr>
                        <a:t>כפי שלמדנו קודם, דיני נפשות הם דינים שבהם לפי התורה, הנאשם עלול לקבל עונש מוות.</a:t>
                      </a:r>
                    </a:p>
                    <a:p>
                      <a:pPr rtl="1"/>
                      <a:endParaRPr lang="he-IL" sz="1600" kern="1200" dirty="0">
                        <a:solidFill>
                          <a:schemeClr val="tx1">
                            <a:lumMod val="75000"/>
                            <a:lumOff val="25000"/>
                          </a:schemeClr>
                        </a:solidFill>
                        <a:latin typeface="+mn-lt"/>
                        <a:ea typeface="+mn-ea"/>
                        <a:cs typeface="+mn-cs"/>
                      </a:endParaRPr>
                    </a:p>
                    <a:p>
                      <a:pPr rtl="1"/>
                      <a:r>
                        <a:rPr lang="he-IL" sz="1600" kern="1200" dirty="0">
                          <a:solidFill>
                            <a:schemeClr val="tx1">
                              <a:lumMod val="75000"/>
                              <a:lumOff val="25000"/>
                            </a:schemeClr>
                          </a:solidFill>
                          <a:latin typeface="+mn-lt"/>
                          <a:ea typeface="+mn-ea"/>
                          <a:cs typeface="+mn-cs"/>
                        </a:rPr>
                        <a:t>המשנה שואלת, מה קורה אם אדם העיד עדות שקר והעונש כבר בוצע?</a:t>
                      </a:r>
                    </a:p>
                    <a:p>
                      <a:pPr rtl="1"/>
                      <a:r>
                        <a:rPr lang="he-IL" sz="1600" kern="1200" dirty="0">
                          <a:solidFill>
                            <a:schemeClr val="tx1">
                              <a:lumMod val="75000"/>
                              <a:lumOff val="25000"/>
                            </a:schemeClr>
                          </a:solidFill>
                          <a:latin typeface="+mn-lt"/>
                          <a:ea typeface="+mn-ea"/>
                          <a:cs typeface="+mn-cs"/>
                        </a:rPr>
                        <a:t>במקרה זה, התוצאה של מתן עדות שקר היא מוות ואי אפשר להחזיר לחיים אדם מת. בעקבות מתן עדות השקר, נוצרה סיטואציה לא רק של הריגת אדם יחיד חף מפשע, אלא קטיעה של שושלת שלמה, כיוון שגם צאצאיו כבר לא יזכו לחיים, ולאותו אדם לא תהיה המשכיות.</a:t>
                      </a:r>
                    </a:p>
                    <a:p>
                      <a:pPr rtl="1"/>
                      <a:r>
                        <a:rPr lang="he-IL" sz="1600" kern="1200" dirty="0">
                          <a:solidFill>
                            <a:schemeClr val="tx1">
                              <a:lumMod val="75000"/>
                              <a:lumOff val="25000"/>
                            </a:schemeClr>
                          </a:solidFill>
                          <a:latin typeface="+mn-lt"/>
                          <a:ea typeface="+mn-ea"/>
                          <a:cs typeface="+mn-cs"/>
                        </a:rPr>
                        <a:t>כלומר, התוצאה של מתן עדות שקר בדיני נפשות, אינה הפיכה ואין עליה כפרה.</a:t>
                      </a:r>
                    </a:p>
                  </a:txBody>
                  <a:tcPr/>
                </a:tc>
                <a:extLst>
                  <a:ext uri="{0D108BD9-81ED-4DB2-BD59-A6C34878D82A}">
                    <a16:rowId xmlns:a16="http://schemas.microsoft.com/office/drawing/2014/main" val="1433677183"/>
                  </a:ext>
                </a:extLst>
              </a:tr>
            </a:tbl>
          </a:graphicData>
        </a:graphic>
      </p:graphicFrame>
      <p:sp>
        <p:nvSpPr>
          <p:cNvPr id="4" name="מציין מיקום תוכן 3">
            <a:extLst>
              <a:ext uri="{FF2B5EF4-FFF2-40B4-BE49-F238E27FC236}">
                <a16:creationId xmlns:a16="http://schemas.microsoft.com/office/drawing/2014/main" id="{8EFE190E-A490-2AA7-FF49-24C4722A6CA6}"/>
              </a:ext>
            </a:extLst>
          </p:cNvPr>
          <p:cNvSpPr>
            <a:spLocks noGrp="1"/>
          </p:cNvSpPr>
          <p:nvPr>
            <p:ph sz="half" idx="2"/>
          </p:nvPr>
        </p:nvSpPr>
        <p:spPr>
          <a:xfrm>
            <a:off x="7093700" y="1923574"/>
            <a:ext cx="2545225" cy="2174723"/>
          </a:xfrm>
        </p:spPr>
        <p:txBody>
          <a:bodyPr>
            <a:normAutofit/>
          </a:bodyPr>
          <a:lstStyle/>
          <a:p>
            <a:pPr marL="0" indent="0">
              <a:buNone/>
            </a:pPr>
            <a:r>
              <a:rPr lang="he-IL" dirty="0"/>
              <a:t>"היו יודעין שלא כדיני ממונות דיני נפשות -דיני ממונות, אדם נותן ממונו ומתכפר לו.</a:t>
            </a:r>
            <a:br>
              <a:rPr lang="en-US" dirty="0"/>
            </a:br>
            <a:r>
              <a:rPr lang="he-IL" dirty="0"/>
              <a:t>ודיני נפשות, דמו ודם </a:t>
            </a:r>
            <a:r>
              <a:rPr lang="he-IL" dirty="0" err="1"/>
              <a:t>זרעיותיו</a:t>
            </a:r>
            <a:br>
              <a:rPr lang="en-US" dirty="0"/>
            </a:br>
            <a:r>
              <a:rPr lang="he-IL" dirty="0"/>
              <a:t>תלויים בו עד סוף העולם"</a:t>
            </a:r>
          </a:p>
        </p:txBody>
      </p:sp>
      <p:sp>
        <p:nvSpPr>
          <p:cNvPr id="5" name="כותרת 1">
            <a:extLst>
              <a:ext uri="{FF2B5EF4-FFF2-40B4-BE49-F238E27FC236}">
                <a16:creationId xmlns:a16="http://schemas.microsoft.com/office/drawing/2014/main" id="{EA98AAC6-6514-2135-90E9-F6458238F33B}"/>
              </a:ext>
            </a:extLst>
          </p:cNvPr>
          <p:cNvSpPr>
            <a:spLocks noGrp="1"/>
          </p:cNvSpPr>
          <p:nvPr>
            <p:ph type="title"/>
          </p:nvPr>
        </p:nvSpPr>
        <p:spPr>
          <a:xfrm>
            <a:off x="752149" y="856117"/>
            <a:ext cx="8740986" cy="730119"/>
          </a:xfrm>
        </p:spPr>
        <p:txBody>
          <a:bodyPr>
            <a:normAutofit fontScale="90000"/>
          </a:bodyPr>
          <a:lstStyle/>
          <a:p>
            <a:pPr algn="ctr"/>
            <a:r>
              <a:rPr lang="he-IL"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משמעות והשלכות מתן עדות שקר בדינים השונים</a:t>
            </a:r>
          </a:p>
        </p:txBody>
      </p:sp>
      <p:sp>
        <p:nvSpPr>
          <p:cNvPr id="8" name="תיבת טקסט 7">
            <a:extLst>
              <a:ext uri="{FF2B5EF4-FFF2-40B4-BE49-F238E27FC236}">
                <a16:creationId xmlns:a16="http://schemas.microsoft.com/office/drawing/2014/main" id="{FD0DE467-8E80-9017-FFEC-D4ED168E8A9B}"/>
              </a:ext>
            </a:extLst>
          </p:cNvPr>
          <p:cNvSpPr txBox="1"/>
          <p:nvPr/>
        </p:nvSpPr>
        <p:spPr>
          <a:xfrm>
            <a:off x="9473669" y="5136094"/>
            <a:ext cx="2808274" cy="1569660"/>
          </a:xfrm>
          <a:prstGeom prst="rect">
            <a:avLst/>
          </a:prstGeom>
          <a:noFill/>
        </p:spPr>
        <p:txBody>
          <a:bodyPr wrap="square" rtlCol="1">
            <a:spAutoFit/>
          </a:bodyPr>
          <a:lstStyle/>
          <a:p>
            <a:pPr algn="r"/>
            <a:r>
              <a:rPr lang="he-IL" sz="1600" b="1" dirty="0">
                <a:solidFill>
                  <a:schemeClr val="bg1"/>
                </a:solidFill>
              </a:rPr>
              <a:t>*העדות של דיני נפשות מנצחת במאזניים כאן, כיוון שיותר חשוב שהעדות תהייה מהימנה, את התוצאה של עדות זו אין אפשרות להחזיר בחזרה לעומת דיני ממונות.</a:t>
            </a:r>
          </a:p>
        </p:txBody>
      </p:sp>
      <p:sp>
        <p:nvSpPr>
          <p:cNvPr id="9" name="תיבת טקסט 8">
            <a:extLst>
              <a:ext uri="{FF2B5EF4-FFF2-40B4-BE49-F238E27FC236}">
                <a16:creationId xmlns:a16="http://schemas.microsoft.com/office/drawing/2014/main" id="{2BBCE7AA-08E6-00F6-397D-3C328B4C581F}"/>
              </a:ext>
            </a:extLst>
          </p:cNvPr>
          <p:cNvSpPr txBox="1"/>
          <p:nvPr/>
        </p:nvSpPr>
        <p:spPr>
          <a:xfrm>
            <a:off x="8174947" y="5989061"/>
            <a:ext cx="1818640" cy="369332"/>
          </a:xfrm>
          <a:prstGeom prst="rect">
            <a:avLst/>
          </a:prstGeom>
          <a:noFill/>
        </p:spPr>
        <p:txBody>
          <a:bodyPr wrap="square" rtlCol="1">
            <a:spAutoFit/>
          </a:bodyPr>
          <a:lstStyle/>
          <a:p>
            <a:pPr algn="ctr"/>
            <a:r>
              <a:rPr lang="he-IL" dirty="0"/>
              <a:t>דיני ממונות</a:t>
            </a:r>
          </a:p>
        </p:txBody>
      </p:sp>
      <p:pic>
        <p:nvPicPr>
          <p:cNvPr id="1026" name="Picture 2" descr="צעיר מנתניה נעצר בחשד לביצוע עבירת מין בבת 13 – נתניה און ליין">
            <a:extLst>
              <a:ext uri="{FF2B5EF4-FFF2-40B4-BE49-F238E27FC236}">
                <a16:creationId xmlns:a16="http://schemas.microsoft.com/office/drawing/2014/main" id="{D31C5EF2-59B1-371F-99B6-77B78EF497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3036" y1="11681" x2="72293" y2="83186"/>
                        <a14:foregroundMark x1="56369" y1="29735" x2="52123" y2="73451"/>
                        <a14:foregroundMark x1="56369" y1="35044" x2="64862" y2="73451"/>
                        <a14:foregroundMark x1="88110" y1="18938" x2="76433" y2="65310"/>
                        <a14:foregroundMark x1="88110" y1="21593" x2="97346" y2="58584"/>
                        <a14:backgroundMark x1="19214" y1="33451" x2="20594" y2="75398"/>
                        <a14:backgroundMark x1="47558" y1="34159" x2="37580" y2="93628"/>
                        <a14:backgroundMark x1="67516" y1="24602" x2="68153" y2="51327"/>
                        <a14:backgroundMark x1="83227" y1="23009" x2="78450" y2="56460"/>
                        <a14:backgroundMark x1="90977" y1="42655" x2="91932" y2="57699"/>
                        <a14:backgroundMark x1="83970" y1="77522" x2="98832" y2="76814"/>
                        <a14:backgroundMark x1="56369" y1="54159" x2="56263" y2="70619"/>
                        <a14:backgroundMark x1="83439" y1="60885" x2="86837" y2="35929"/>
                        <a14:backgroundMark x1="85138" y1="37876" x2="85138" y2="37876"/>
                      </a14:backgroundRemoval>
                    </a14:imgEffect>
                  </a14:imgLayer>
                </a14:imgProps>
              </a:ext>
              <a:ext uri="{28A0092B-C50C-407E-A947-70E740481C1C}">
                <a14:useLocalDpi xmlns:a14="http://schemas.microsoft.com/office/drawing/2010/main" val="0"/>
              </a:ext>
            </a:extLst>
          </a:blip>
          <a:srcRect/>
          <a:stretch>
            <a:fillRect/>
          </a:stretch>
        </p:blipFill>
        <p:spPr bwMode="auto">
          <a:xfrm>
            <a:off x="5440315" y="4201711"/>
            <a:ext cx="4093951" cy="2455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person Job Businessman with Briefcase, man looking, hand, boy png |  PNGEgg">
            <a:extLst>
              <a:ext uri="{FF2B5EF4-FFF2-40B4-BE49-F238E27FC236}">
                <a16:creationId xmlns:a16="http://schemas.microsoft.com/office/drawing/2014/main" id="{38DC11D1-83AC-E222-CFFC-6DB720C4400E}"/>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89974" l="10000" r="100000">
                        <a14:foregroundMark x1="55444" y1="39323" x2="49556" y2="56250"/>
                      </a14:backgroundRemoval>
                    </a14:imgEffect>
                  </a14:imgLayer>
                </a14:imgProps>
              </a:ext>
              <a:ext uri="{28A0092B-C50C-407E-A947-70E740481C1C}">
                <a14:useLocalDpi xmlns:a14="http://schemas.microsoft.com/office/drawing/2010/main" val="0"/>
              </a:ext>
            </a:extLst>
          </a:blip>
          <a:srcRect l="34621" r="33749" b="58519"/>
          <a:stretch/>
        </p:blipFill>
        <p:spPr bwMode="auto">
          <a:xfrm>
            <a:off x="7326544" y="5305408"/>
            <a:ext cx="730682" cy="817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מה זה כסף ואיך הוא שונה לעומת ביטקוין? כל המידע על ביטקוין למתחילים  ולמעמיקים - SheCoins">
            <a:extLst>
              <a:ext uri="{FF2B5EF4-FFF2-40B4-BE49-F238E27FC236}">
                <a16:creationId xmlns:a16="http://schemas.microsoft.com/office/drawing/2014/main" id="{AE1231D0-2AE6-61EE-0C24-8839C628208B}"/>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2867" r="25145"/>
          <a:stretch/>
        </p:blipFill>
        <p:spPr bwMode="auto">
          <a:xfrm>
            <a:off x="8565817" y="4980315"/>
            <a:ext cx="1036900" cy="997510"/>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D6C875FF-B5C1-6FFA-E5D1-C0D66494F49B}"/>
              </a:ext>
            </a:extLst>
          </p:cNvPr>
          <p:cNvSpPr txBox="1"/>
          <p:nvPr/>
        </p:nvSpPr>
        <p:spPr>
          <a:xfrm>
            <a:off x="6547672" y="6225434"/>
            <a:ext cx="1818640" cy="369332"/>
          </a:xfrm>
          <a:prstGeom prst="rect">
            <a:avLst/>
          </a:prstGeom>
          <a:noFill/>
        </p:spPr>
        <p:txBody>
          <a:bodyPr wrap="square" rtlCol="1">
            <a:spAutoFit/>
          </a:bodyPr>
          <a:lstStyle/>
          <a:p>
            <a:pPr algn="ctr"/>
            <a:r>
              <a:rPr lang="he-IL" dirty="0"/>
              <a:t>דיני נפשות</a:t>
            </a:r>
          </a:p>
        </p:txBody>
      </p:sp>
    </p:spTree>
    <p:extLst>
      <p:ext uri="{BB962C8B-B14F-4D97-AF65-F5344CB8AC3E}">
        <p14:creationId xmlns:p14="http://schemas.microsoft.com/office/powerpoint/2010/main" val="318402774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ניקוי והסרת כתמי דם מהספה • דיימונד קלין">
            <a:extLst>
              <a:ext uri="{FF2B5EF4-FFF2-40B4-BE49-F238E27FC236}">
                <a16:creationId xmlns:a16="http://schemas.microsoft.com/office/drawing/2014/main" id="{5E3F43BB-26AD-BCBA-0DCD-62C15441E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2" y="5403940"/>
            <a:ext cx="1758295" cy="127476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EC5001EF-C3F3-61AD-6067-FF84EB50ABAC}"/>
              </a:ext>
            </a:extLst>
          </p:cNvPr>
          <p:cNvSpPr>
            <a:spLocks noGrp="1"/>
          </p:cNvSpPr>
          <p:nvPr>
            <p:ph sz="half" idx="1"/>
          </p:nvPr>
        </p:nvSpPr>
        <p:spPr>
          <a:xfrm>
            <a:off x="847167" y="1630730"/>
            <a:ext cx="4184035" cy="4486799"/>
          </a:xfrm>
        </p:spPr>
        <p:txBody>
          <a:bodyPr>
            <a:normAutofit/>
          </a:bodyPr>
          <a:lstStyle/>
          <a:p>
            <a:pPr marL="0" indent="0">
              <a:buNone/>
            </a:pPr>
            <a:r>
              <a:rPr lang="he-IL" sz="2000" dirty="0"/>
              <a:t>המשנה מזכירה את מקרה רצח הבל על ידי קין. נשים לב למילה "דמי". נשאלת השאלה למה ה' אמר לקין "דמי" בלשון רבים, הרי קין רצח רק את הבל, אדם יחיד ?!</a:t>
            </a:r>
            <a:br>
              <a:rPr lang="en-US" sz="2000" dirty="0"/>
            </a:br>
            <a:r>
              <a:rPr lang="he-IL" sz="2000" dirty="0"/>
              <a:t>על פי המשנה התורה לא נוקטת בלשון "דם אחיך" אלא "דמי אחיך" כיוון שאם הורגים אדם, המשמעות היא לא רק הרג של אדם יחיד אלא הריגה של כל הצאצאים הפוטנציאליים שיכלו להיוולד לו ולילדיו וכך כמה דורות. כלומר, כשהורגים אדם, הורגים את כל השושלת שיכלה להיווצר, אילו האדם היה חי.</a:t>
            </a:r>
          </a:p>
        </p:txBody>
      </p:sp>
      <p:sp>
        <p:nvSpPr>
          <p:cNvPr id="4" name="מציין מיקום תוכן 3">
            <a:extLst>
              <a:ext uri="{FF2B5EF4-FFF2-40B4-BE49-F238E27FC236}">
                <a16:creationId xmlns:a16="http://schemas.microsoft.com/office/drawing/2014/main" id="{DED23966-440D-C2EF-58B5-72A2BDEA461C}"/>
              </a:ext>
            </a:extLst>
          </p:cNvPr>
          <p:cNvSpPr>
            <a:spLocks noGrp="1"/>
          </p:cNvSpPr>
          <p:nvPr>
            <p:ph sz="half" idx="2"/>
          </p:nvPr>
        </p:nvSpPr>
        <p:spPr>
          <a:xfrm>
            <a:off x="5414167" y="1650794"/>
            <a:ext cx="4184034" cy="1970836"/>
          </a:xfrm>
        </p:spPr>
        <p:txBody>
          <a:bodyPr>
            <a:normAutofit/>
          </a:bodyPr>
          <a:lstStyle/>
          <a:p>
            <a:pPr marL="0" indent="0">
              <a:buNone/>
            </a:pPr>
            <a:r>
              <a:rPr lang="he-IL" dirty="0"/>
              <a:t>"שכן מצינו בקין, שנאמר: 'קול </a:t>
            </a:r>
            <a:r>
              <a:rPr lang="he-IL" b="1" dirty="0"/>
              <a:t>דמי</a:t>
            </a:r>
            <a:r>
              <a:rPr lang="he-IL" dirty="0"/>
              <a:t> אחיך צעקים אלי מן האדמה' (בראשית ד', י'),</a:t>
            </a:r>
            <a:br>
              <a:rPr lang="en-US" dirty="0"/>
            </a:br>
            <a:r>
              <a:rPr lang="he-IL" dirty="0"/>
              <a:t>אינו אומר קול דם אחיך אלא 'דמי אחיך',</a:t>
            </a:r>
            <a:br>
              <a:rPr lang="en-US" dirty="0"/>
            </a:br>
            <a:r>
              <a:rPr lang="he-IL" dirty="0"/>
              <a:t>דמו ודם </a:t>
            </a:r>
            <a:r>
              <a:rPr lang="he-IL" dirty="0" err="1"/>
              <a:t>זרעיותיו</a:t>
            </a:r>
            <a:r>
              <a:rPr lang="he-IL" dirty="0"/>
              <a:t>.</a:t>
            </a:r>
            <a:br>
              <a:rPr lang="en-US" dirty="0"/>
            </a:br>
            <a:r>
              <a:rPr lang="he-IL" dirty="0"/>
              <a:t>דבר אחר, "דמי אחיך", שהיה דמו משלך על העצים ועל האבנים."</a:t>
            </a:r>
          </a:p>
        </p:txBody>
      </p:sp>
      <p:pic>
        <p:nvPicPr>
          <p:cNvPr id="7176" name="Picture 8" descr="מדרש תמונה">
            <a:extLst>
              <a:ext uri="{FF2B5EF4-FFF2-40B4-BE49-F238E27FC236}">
                <a16:creationId xmlns:a16="http://schemas.microsoft.com/office/drawing/2014/main" id="{F06EA7B4-BD86-48BC-3FE8-A5DB94191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145" y="3429000"/>
            <a:ext cx="2981756" cy="3097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כותרת 1">
            <a:extLst>
              <a:ext uri="{FF2B5EF4-FFF2-40B4-BE49-F238E27FC236}">
                <a16:creationId xmlns:a16="http://schemas.microsoft.com/office/drawing/2014/main" id="{A7B51E6B-F2A0-B187-A3B4-778B12CC4321}"/>
              </a:ext>
            </a:extLst>
          </p:cNvPr>
          <p:cNvSpPr txBox="1">
            <a:spLocks/>
          </p:cNvSpPr>
          <p:nvPr/>
        </p:nvSpPr>
        <p:spPr>
          <a:xfrm>
            <a:off x="660709" y="525103"/>
            <a:ext cx="8740986" cy="730119"/>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ln w="10160">
                  <a:solidFill>
                    <a:schemeClr val="accent1">
                      <a:lumMod val="75000"/>
                    </a:schemeClr>
                  </a:solidFill>
                  <a:prstDash val="solid"/>
                </a:ln>
                <a:solidFill>
                  <a:srgbClr val="FFFFFF"/>
                </a:solidFill>
                <a:effectLst>
                  <a:outerShdw blurRad="38100" dist="22860" dir="5400000" algn="tl" rotWithShape="0">
                    <a:srgbClr val="000000">
                      <a:alpha val="30000"/>
                    </a:srgbClr>
                  </a:outerShdw>
                </a:effectLst>
              </a:rPr>
              <a:t>מקרה רצח הבל ע"י קין</a:t>
            </a:r>
          </a:p>
        </p:txBody>
      </p:sp>
    </p:spTree>
    <p:extLst>
      <p:ext uri="{BB962C8B-B14F-4D97-AF65-F5344CB8AC3E}">
        <p14:creationId xmlns:p14="http://schemas.microsoft.com/office/powerpoint/2010/main" val="3030938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720</TotalTime>
  <Words>1868</Words>
  <Application>Microsoft Office PowerPoint</Application>
  <PresentationFormat>מסך רחב</PresentationFormat>
  <Paragraphs>82</Paragraphs>
  <Slides>15</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15</vt:i4>
      </vt:variant>
    </vt:vector>
  </HeadingPairs>
  <TitlesOfParts>
    <vt:vector size="19" baseType="lpstr">
      <vt:lpstr>Arial</vt:lpstr>
      <vt:lpstr>Trebuchet MS</vt:lpstr>
      <vt:lpstr>Wingdings 3</vt:lpstr>
      <vt:lpstr>פיאה</vt:lpstr>
      <vt:lpstr>מצגת של PowerPoint‏</vt:lpstr>
      <vt:lpstr>רקע למשנה</vt:lpstr>
      <vt:lpstr>רגע לפני - הכרת 2 מושגים חשובים</vt:lpstr>
      <vt:lpstr>מצגת של PowerPoint‏</vt:lpstr>
      <vt:lpstr>חמשת האזהרות של הדיינים </vt:lpstr>
      <vt:lpstr>חמשת האזהרות של הדיינים </vt:lpstr>
      <vt:lpstr>מצגת של PowerPoint‏</vt:lpstr>
      <vt:lpstr>משמעות והשלכות מתן עדות שקר בדינים השונים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Owner</dc:creator>
  <cp:lastModifiedBy>Avraham</cp:lastModifiedBy>
  <cp:revision>30</cp:revision>
  <dcterms:created xsi:type="dcterms:W3CDTF">2022-09-19T07:21:50Z</dcterms:created>
  <dcterms:modified xsi:type="dcterms:W3CDTF">2023-02-12T16:10:28Z</dcterms:modified>
</cp:coreProperties>
</file>