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63" r:id="rId5"/>
    <p:sldId id="261" r:id="rId6"/>
    <p:sldId id="259"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FC3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2/12/2023</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תמונה פנורמית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he-IL"/>
              <a:t>לחץ על הסמל כדי להוסיף תמונה</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כותרת ו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ציטוט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he-IL"/>
              <a:t>לחץ כדי לערוך סגנון כותרת של תבנית בסיס</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כרטיס שם">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עמודות">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he-IL"/>
              <a:t>לחץ כדי לערוך סגנון כותרת של תבנית בסיס</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עמודת 3 תמונות">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he-IL"/>
              <a:t>לחץ כדי לערוך סגנון כותרת של תבנית בסיס</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he-IL"/>
              <a:t>לחץ על הסמל כדי להוסיף תמונה</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a:t>ערוך סגנונות טקסט של תבנית בסיס</a:t>
            </a:r>
          </a:p>
        </p:txBody>
      </p:sp>
      <p:sp>
        <p:nvSpPr>
          <p:cNvPr id="3" name="Date Placeholder 2"/>
          <p:cNvSpPr>
            <a:spLocks noGrp="1"/>
          </p:cNvSpPr>
          <p:nvPr>
            <p:ph type="dt" sz="half" idx="10"/>
          </p:nvPr>
        </p:nvSpPr>
        <p:spPr/>
        <p:txBody>
          <a:bodyPr/>
          <a:lstStyle/>
          <a:p>
            <a:fld id="{48A87A34-81AB-432B-8DAE-1953F412C126}"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ncho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p:txBody>
          <a:bodyPr/>
          <a:lstStyle/>
          <a:p>
            <a:fld id="{48A87A34-81AB-432B-8DAE-1953F412C126}" type="datetimeFigureOut">
              <a:rPr lang="en-US" dirty="0"/>
              <a:t>2/12/2023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1141410" y="3073397"/>
            <a:ext cx="4878391" cy="271780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6172200" y="3073397"/>
            <a:ext cx="4875210" cy="2717801"/>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2/12/2023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2/12/2023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2/12/2023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he-IL"/>
              <a:t>לחץ כדי לערוך סגנון כותרת של תבנית בסיס</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p:txBody>
          <a:bodyPr/>
          <a:lstStyle/>
          <a:p>
            <a:fld id="{48A87A34-81AB-432B-8DAE-1953F412C126}" type="datetimeFigureOut">
              <a:rPr lang="en-US" dirty="0"/>
              <a:t>2/12/2023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2/12/2023</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1"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r" defTabSz="914400" rtl="1"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r" defTabSz="914400" rtl="1"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r" defTabSz="914400" rtl="1"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r" defTabSz="914400" rtl="1"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r" defTabSz="914400" rtl="1"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ctrTitle"/>
          </p:nvPr>
        </p:nvSpPr>
        <p:spPr/>
        <p:txBody>
          <a:bodyPr/>
          <a:lstStyle/>
          <a:p>
            <a:pPr algn="ctr"/>
            <a:r>
              <a:rPr lang="he-IL" b="1" dirty="0">
                <a:solidFill>
                  <a:schemeClr val="accent2">
                    <a:lumMod val="40000"/>
                    <a:lumOff val="60000"/>
                  </a:schemeClr>
                </a:solidFill>
                <a:effectLst>
                  <a:outerShdw blurRad="38100" dist="38100" dir="2700000" algn="tl">
                    <a:srgbClr val="000000">
                      <a:alpha val="43137"/>
                    </a:srgbClr>
                  </a:outerShdw>
                </a:effectLst>
              </a:rPr>
              <a:t>היחס לגופו של הזולת </a:t>
            </a:r>
          </a:p>
        </p:txBody>
      </p:sp>
      <p:pic>
        <p:nvPicPr>
          <p:cNvPr id="4" name="תמונה 3"/>
          <p:cNvPicPr>
            <a:picLocks noChangeAspect="1"/>
          </p:cNvPicPr>
          <p:nvPr/>
        </p:nvPicPr>
        <p:blipFill>
          <a:blip r:embed="rId2"/>
          <a:stretch>
            <a:fillRect/>
          </a:stretch>
        </p:blipFill>
        <p:spPr>
          <a:xfrm rot="1205493">
            <a:off x="8377286" y="494922"/>
            <a:ext cx="3329618" cy="212094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3" name="כותרת משנה 2"/>
          <p:cNvSpPr>
            <a:spLocks noGrp="1"/>
          </p:cNvSpPr>
          <p:nvPr>
            <p:ph type="subTitle" idx="1"/>
          </p:nvPr>
        </p:nvSpPr>
        <p:spPr>
          <a:xfrm>
            <a:off x="1876424" y="4671752"/>
            <a:ext cx="8791575" cy="586047"/>
          </a:xfrm>
        </p:spPr>
        <p:txBody>
          <a:bodyPr>
            <a:normAutofit/>
          </a:bodyPr>
          <a:lstStyle/>
          <a:p>
            <a:pPr algn="r"/>
            <a:r>
              <a:rPr lang="he-IL" sz="1400" dirty="0"/>
              <a:t>מאת: עידו יפרח ויהל פז </a:t>
            </a:r>
          </a:p>
        </p:txBody>
      </p:sp>
    </p:spTree>
    <p:extLst>
      <p:ext uri="{BB962C8B-B14F-4D97-AF65-F5344CB8AC3E}">
        <p14:creationId xmlns:p14="http://schemas.microsoft.com/office/powerpoint/2010/main" val="2729635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accent2">
                    <a:lumMod val="40000"/>
                    <a:lumOff val="60000"/>
                  </a:schemeClr>
                </a:solidFill>
              </a:rPr>
              <a:t>הסבר על הסוגיה</a:t>
            </a:r>
          </a:p>
        </p:txBody>
      </p:sp>
      <p:sp>
        <p:nvSpPr>
          <p:cNvPr id="3" name="מציין מיקום תוכן 2"/>
          <p:cNvSpPr>
            <a:spLocks noGrp="1"/>
          </p:cNvSpPr>
          <p:nvPr>
            <p:ph idx="1"/>
          </p:nvPr>
        </p:nvSpPr>
        <p:spPr/>
        <p:txBody>
          <a:bodyPr/>
          <a:lstStyle/>
          <a:p>
            <a:pPr marL="0" indent="0">
              <a:lnSpc>
                <a:spcPct val="150000"/>
              </a:lnSpc>
              <a:buNone/>
            </a:pPr>
            <a:r>
              <a:rPr lang="he-IL" sz="1600" dirty="0" err="1"/>
              <a:t>הסוגייה</a:t>
            </a:r>
            <a:r>
              <a:rPr lang="he-IL" sz="1600" dirty="0"/>
              <a:t> נמצאת במסכת בבא קמא (שער ראשון) פרק ח, משנה ז. המסכת נמצאת בסדר נזיקין.</a:t>
            </a:r>
          </a:p>
          <a:p>
            <a:pPr marL="0" indent="0">
              <a:lnSpc>
                <a:spcPct val="150000"/>
              </a:lnSpc>
              <a:buNone/>
            </a:pPr>
            <a:r>
              <a:rPr lang="he-IL" sz="1600" dirty="0"/>
              <a:t>מבין ששת סדרי המשנה סדר נזיקין הוא הסדר הרביעי והוא עוסק בסדרים חברתיים, דיני ממונות ובדינים שבין אדם לחברו.</a:t>
            </a:r>
            <a:endParaRPr lang="en-US" sz="1600" dirty="0"/>
          </a:p>
          <a:p>
            <a:pPr marL="0" indent="0">
              <a:lnSpc>
                <a:spcPct val="150000"/>
              </a:lnSpc>
              <a:buNone/>
            </a:pPr>
            <a:r>
              <a:rPr lang="he-IL" sz="1600" b="1" u="sng" dirty="0"/>
              <a:t>משנה זו עוסקת בשני נושאים:</a:t>
            </a:r>
          </a:p>
          <a:p>
            <a:pPr marL="0" indent="0">
              <a:lnSpc>
                <a:spcPct val="150000"/>
              </a:lnSpc>
              <a:buNone/>
            </a:pPr>
            <a:r>
              <a:rPr lang="he-IL" sz="1600" dirty="0"/>
              <a:t>הנושא הראשון הוא הדרישה </a:t>
            </a:r>
            <a:r>
              <a:rPr lang="he-IL" sz="1600" dirty="0" err="1"/>
              <a:t>מהפוגע</a:t>
            </a:r>
            <a:r>
              <a:rPr lang="he-IL" sz="1600" dirty="0"/>
              <a:t> לבקש סליחה מהנפגע אחרי ששילם לו פיצויים.</a:t>
            </a:r>
          </a:p>
          <a:p>
            <a:pPr marL="0" indent="0">
              <a:lnSpc>
                <a:spcPct val="150000"/>
              </a:lnSpc>
              <a:buNone/>
            </a:pPr>
            <a:r>
              <a:rPr lang="he-IL" sz="1600" dirty="0"/>
              <a:t>הנושא השני הוא דינו של בן אדם אשר מבקש מהזולת לפגוע בגופו או ברכוש שלו, או לפגוע בגופו או ברכוש של בן אדם אחר.</a:t>
            </a:r>
          </a:p>
          <a:p>
            <a:pPr marL="0" indent="0">
              <a:buNone/>
            </a:pPr>
            <a:endParaRPr lang="he-IL" sz="1600" dirty="0">
              <a:solidFill>
                <a:schemeClr val="accent2">
                  <a:lumMod val="40000"/>
                  <a:lumOff val="60000"/>
                </a:schemeClr>
              </a:solidFill>
            </a:endParaRPr>
          </a:p>
        </p:txBody>
      </p:sp>
    </p:spTree>
    <p:extLst>
      <p:ext uri="{BB962C8B-B14F-4D97-AF65-F5344CB8AC3E}">
        <p14:creationId xmlns:p14="http://schemas.microsoft.com/office/powerpoint/2010/main" val="14411806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solidFill>
                  <a:schemeClr val="accent2">
                    <a:lumMod val="40000"/>
                    <a:lumOff val="60000"/>
                  </a:schemeClr>
                </a:solidFill>
              </a:rPr>
              <a:t>הנושא הראשון </a:t>
            </a:r>
          </a:p>
        </p:txBody>
      </p:sp>
      <p:sp>
        <p:nvSpPr>
          <p:cNvPr id="3" name="מציין מיקום תוכן 2"/>
          <p:cNvSpPr>
            <a:spLocks noGrp="1"/>
          </p:cNvSpPr>
          <p:nvPr>
            <p:ph idx="1"/>
          </p:nvPr>
        </p:nvSpPr>
        <p:spPr>
          <a:xfrm>
            <a:off x="1016721" y="2097088"/>
            <a:ext cx="9905999" cy="3541714"/>
          </a:xfrm>
        </p:spPr>
        <p:txBody>
          <a:bodyPr>
            <a:normAutofit/>
          </a:bodyPr>
          <a:lstStyle/>
          <a:p>
            <a:pPr marL="0" indent="0">
              <a:lnSpc>
                <a:spcPct val="170000"/>
              </a:lnSpc>
              <a:buNone/>
            </a:pPr>
            <a:r>
              <a:rPr lang="he-IL" sz="1600" dirty="0"/>
              <a:t>אחרי שהפוגע בחברו שילם לו את הפיצויים, עדיין אין לו מחילה עד שיבקש מן הנפגע סליחה, והנפגע יסלח לו.</a:t>
            </a:r>
          </a:p>
          <a:p>
            <a:pPr marL="0" indent="0">
              <a:lnSpc>
                <a:spcPct val="170000"/>
              </a:lnSpc>
              <a:buNone/>
            </a:pPr>
            <a:r>
              <a:rPr lang="he-IL" sz="1600" dirty="0"/>
              <a:t>אנו מבינים עקרון זה מהמקרא שבו אברהם ושרה נאלצו לנדוד לעיר גרר בגלל הרעב שפקד את הארץ, ושרה אשר הייתה אישה יפה נלקחה לבית המלך אבימלך שחשב ששרה היא רווקה ואברהם הוא אחיה. (אברהם שיקר למלך כיוון שידע שאם ידעו ששרה אשתו יהרגו אותו בשביל לקחת אותה).</a:t>
            </a:r>
          </a:p>
        </p:txBody>
      </p:sp>
      <p:sp>
        <p:nvSpPr>
          <p:cNvPr id="5" name="TextBox 4"/>
          <p:cNvSpPr txBox="1"/>
          <p:nvPr/>
        </p:nvSpPr>
        <p:spPr>
          <a:xfrm>
            <a:off x="4726546" y="6091707"/>
            <a:ext cx="45719" cy="369332"/>
          </a:xfrm>
          <a:prstGeom prst="rect">
            <a:avLst/>
          </a:prstGeom>
          <a:noFill/>
        </p:spPr>
        <p:txBody>
          <a:bodyPr wrap="square" rtlCol="1">
            <a:spAutoFit/>
          </a:bodyPr>
          <a:lstStyle/>
          <a:p>
            <a:endParaRPr lang="he-IL" dirty="0"/>
          </a:p>
        </p:txBody>
      </p:sp>
    </p:spTree>
    <p:extLst>
      <p:ext uri="{BB962C8B-B14F-4D97-AF65-F5344CB8AC3E}">
        <p14:creationId xmlns:p14="http://schemas.microsoft.com/office/powerpoint/2010/main" val="35420113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p:cNvSpPr>
            <a:spLocks noGrp="1"/>
          </p:cNvSpPr>
          <p:nvPr>
            <p:ph idx="1"/>
          </p:nvPr>
        </p:nvSpPr>
        <p:spPr>
          <a:xfrm>
            <a:off x="1207913" y="1825538"/>
            <a:ext cx="9905999" cy="3541714"/>
          </a:xfrm>
        </p:spPr>
        <p:txBody>
          <a:bodyPr>
            <a:normAutofit/>
          </a:bodyPr>
          <a:lstStyle/>
          <a:p>
            <a:pPr marL="0" indent="0">
              <a:lnSpc>
                <a:spcPct val="170000"/>
              </a:lnSpc>
              <a:buNone/>
            </a:pPr>
            <a:r>
              <a:rPr lang="he-IL" sz="1400" dirty="0"/>
              <a:t>אבימלך נענש בנגעים (פצעים ומחלות), והתגלה אליו מלאך אשר הזהיר אותו ממגע עם שרה שהיא נשואה (אשת איש).</a:t>
            </a:r>
          </a:p>
          <a:p>
            <a:pPr marL="0" indent="0">
              <a:lnSpc>
                <a:spcPct val="170000"/>
              </a:lnSpc>
              <a:buNone/>
            </a:pPr>
            <a:r>
              <a:rPr lang="he-IL" sz="1400" dirty="0"/>
              <a:t>אבימלך הצטווה להחזיר את שרה לבית אברהם ובזכות זה אברהם יתפלל בעד אבימלך והוא יבריא ויחיה. (כלומר אבימלך זקוק לסליחה של אברהם בשביל להתרפא).</a:t>
            </a:r>
          </a:p>
          <a:p>
            <a:pPr marL="0" indent="0">
              <a:lnSpc>
                <a:spcPct val="170000"/>
              </a:lnSpc>
              <a:buNone/>
            </a:pPr>
            <a:r>
              <a:rPr lang="he-IL" sz="1400" dirty="0"/>
              <a:t>כששרה שבה לבית אברהם הוא התפלל אל אלוהים ואבימלך התרפא, מה שמוכיח לנו שהנפגע לא צריך להיות אכזרי כלפי הפוגע אלא ראוי שימחל (יסלח).</a:t>
            </a:r>
          </a:p>
          <a:p>
            <a:pPr marL="0" indent="0">
              <a:buNone/>
            </a:pPr>
            <a:endParaRPr lang="he-IL" dirty="0"/>
          </a:p>
        </p:txBody>
      </p:sp>
      <p:pic>
        <p:nvPicPr>
          <p:cNvPr id="5" name="תמונה 4"/>
          <p:cNvPicPr>
            <a:picLocks noChangeAspect="1"/>
          </p:cNvPicPr>
          <p:nvPr/>
        </p:nvPicPr>
        <p:blipFill>
          <a:blip r:embed="rId2"/>
          <a:stretch>
            <a:fillRect/>
          </a:stretch>
        </p:blipFill>
        <p:spPr>
          <a:xfrm>
            <a:off x="4246761" y="4698991"/>
            <a:ext cx="3296421" cy="1875125"/>
          </a:xfrm>
          <a:prstGeom prst="rect">
            <a:avLst/>
          </a:prstGeom>
        </p:spPr>
      </p:pic>
      <p:sp>
        <p:nvSpPr>
          <p:cNvPr id="6" name="הסבר אליפטי 5"/>
          <p:cNvSpPr/>
          <p:nvPr/>
        </p:nvSpPr>
        <p:spPr>
          <a:xfrm flipH="1">
            <a:off x="3557677" y="3833104"/>
            <a:ext cx="2603235" cy="1097794"/>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אל תתקרב לשרה אשר היא אשת איש והחזר אותה לבית אברהם !</a:t>
            </a:r>
          </a:p>
        </p:txBody>
      </p:sp>
      <p:sp>
        <p:nvSpPr>
          <p:cNvPr id="7" name="הסבר אליפטי 6"/>
          <p:cNvSpPr/>
          <p:nvPr/>
        </p:nvSpPr>
        <p:spPr>
          <a:xfrm>
            <a:off x="5941844" y="4382001"/>
            <a:ext cx="2069869" cy="865887"/>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אני לא ידעתי שהיא נשואה הם עבדו עליי</a:t>
            </a:r>
          </a:p>
        </p:txBody>
      </p:sp>
      <p:pic>
        <p:nvPicPr>
          <p:cNvPr id="8" name="תמונה 7"/>
          <p:cNvPicPr>
            <a:picLocks noChangeAspect="1"/>
          </p:cNvPicPr>
          <p:nvPr/>
        </p:nvPicPr>
        <p:blipFill>
          <a:blip r:embed="rId3"/>
          <a:stretch>
            <a:fillRect/>
          </a:stretch>
        </p:blipFill>
        <p:spPr>
          <a:xfrm>
            <a:off x="1645920" y="506470"/>
            <a:ext cx="3995883" cy="1072066"/>
          </a:xfrm>
          <a:prstGeom prst="rect">
            <a:avLst/>
          </a:prstGeom>
        </p:spPr>
      </p:pic>
    </p:spTree>
    <p:extLst>
      <p:ext uri="{BB962C8B-B14F-4D97-AF65-F5344CB8AC3E}">
        <p14:creationId xmlns:p14="http://schemas.microsoft.com/office/powerpoint/2010/main" val="2681062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769348" y="3354842"/>
            <a:ext cx="9289555" cy="420573"/>
          </a:xfrm>
        </p:spPr>
        <p:txBody>
          <a:bodyPr>
            <a:normAutofit fontScale="90000"/>
          </a:bodyPr>
          <a:lstStyle/>
          <a:p>
            <a:pPr algn="ctr"/>
            <a:r>
              <a:rPr lang="he-IL" sz="1800" dirty="0"/>
              <a:t>מלאך מתגלה לאבימלך                                                                                               אברהם בגרר</a:t>
            </a:r>
            <a:br>
              <a:rPr lang="he-IL" sz="1800" dirty="0"/>
            </a:br>
            <a:r>
              <a:rPr lang="he-IL" sz="1800" dirty="0"/>
              <a:t>             העיר גרר כיום       </a:t>
            </a:r>
            <a:br>
              <a:rPr lang="he-IL" sz="1800" dirty="0"/>
            </a:br>
            <a:endParaRPr lang="he-IL" sz="1800" dirty="0"/>
          </a:p>
        </p:txBody>
      </p:sp>
      <p:pic>
        <p:nvPicPr>
          <p:cNvPr id="5" name="תמונה 4"/>
          <p:cNvPicPr>
            <a:picLocks noChangeAspect="1"/>
          </p:cNvPicPr>
          <p:nvPr/>
        </p:nvPicPr>
        <p:blipFill>
          <a:blip r:embed="rId2"/>
          <a:stretch>
            <a:fillRect/>
          </a:stretch>
        </p:blipFill>
        <p:spPr>
          <a:xfrm>
            <a:off x="4443163" y="3948951"/>
            <a:ext cx="3262840" cy="21762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1026" name="Picture 2" descr="וירא"/>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358" y="785621"/>
            <a:ext cx="2659113" cy="2018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מציין מיקום תוכן 2"/>
          <p:cNvSpPr>
            <a:spLocks noGrp="1"/>
          </p:cNvSpPr>
          <p:nvPr>
            <p:ph idx="1"/>
          </p:nvPr>
        </p:nvSpPr>
        <p:spPr>
          <a:xfrm>
            <a:off x="2269375" y="3890356"/>
            <a:ext cx="8778036" cy="1900844"/>
          </a:xfrm>
        </p:spPr>
        <p:txBody>
          <a:bodyPr/>
          <a:lstStyle/>
          <a:p>
            <a:pPr marL="0" indent="0">
              <a:buNone/>
            </a:pPr>
            <a:endParaRPr lang="he-IL" dirty="0"/>
          </a:p>
        </p:txBody>
      </p:sp>
      <p:pic>
        <p:nvPicPr>
          <p:cNvPr id="6" name="תמונה 5"/>
          <p:cNvPicPr>
            <a:picLocks noChangeAspect="1"/>
          </p:cNvPicPr>
          <p:nvPr/>
        </p:nvPicPr>
        <p:blipFill>
          <a:blip r:embed="rId4"/>
          <a:stretch>
            <a:fillRect/>
          </a:stretch>
        </p:blipFill>
        <p:spPr>
          <a:xfrm>
            <a:off x="1686220" y="1141290"/>
            <a:ext cx="2654878" cy="1894617"/>
          </a:xfrm>
          <a:prstGeom prst="rect">
            <a:avLst/>
          </a:prstGeom>
        </p:spPr>
      </p:pic>
    </p:spTree>
    <p:extLst>
      <p:ext uri="{BB962C8B-B14F-4D97-AF65-F5344CB8AC3E}">
        <p14:creationId xmlns:p14="http://schemas.microsoft.com/office/powerpoint/2010/main" val="30287382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solidFill>
                  <a:schemeClr val="accent2">
                    <a:lumMod val="40000"/>
                    <a:lumOff val="60000"/>
                  </a:schemeClr>
                </a:solidFill>
              </a:rPr>
              <a:t>הנושא השני </a:t>
            </a:r>
            <a:r>
              <a:rPr lang="he-IL" dirty="0" err="1">
                <a:solidFill>
                  <a:schemeClr val="accent2">
                    <a:lumMod val="40000"/>
                    <a:lumOff val="60000"/>
                  </a:schemeClr>
                </a:solidFill>
              </a:rPr>
              <a:t>בסוגייה</a:t>
            </a:r>
            <a:r>
              <a:rPr lang="he-IL" dirty="0">
                <a:solidFill>
                  <a:schemeClr val="accent2">
                    <a:lumMod val="40000"/>
                    <a:lumOff val="60000"/>
                  </a:schemeClr>
                </a:solidFill>
              </a:rPr>
              <a:t> </a:t>
            </a:r>
          </a:p>
        </p:txBody>
      </p:sp>
      <p:sp>
        <p:nvSpPr>
          <p:cNvPr id="3" name="מציין מיקום תוכן 2"/>
          <p:cNvSpPr>
            <a:spLocks noGrp="1"/>
          </p:cNvSpPr>
          <p:nvPr>
            <p:ph idx="1"/>
          </p:nvPr>
        </p:nvSpPr>
        <p:spPr/>
        <p:txBody>
          <a:bodyPr>
            <a:normAutofit/>
          </a:bodyPr>
          <a:lstStyle/>
          <a:p>
            <a:pPr>
              <a:lnSpc>
                <a:spcPct val="160000"/>
              </a:lnSpc>
            </a:pPr>
            <a:r>
              <a:rPr lang="he-IL" sz="1600" dirty="0"/>
              <a:t>בנושא השני מסופר על דינו של אדם אשר פוגע בגופו או ברכושו של אדם אחר לפי בקשתו של הנפגע.</a:t>
            </a:r>
          </a:p>
          <a:p>
            <a:pPr marL="0" indent="0">
              <a:lnSpc>
                <a:spcPct val="160000"/>
              </a:lnSpc>
              <a:buNone/>
            </a:pPr>
            <a:r>
              <a:rPr lang="he-IL" sz="1600" dirty="0"/>
              <a:t>אדם שאומר לחברו ''סמא את עיני'' (עוור אותי), ''קטע את ידי'' (שבור את ידי), ''שבור את רגלי'', </a:t>
            </a:r>
          </a:p>
          <a:p>
            <a:pPr marL="0" indent="0">
              <a:lnSpc>
                <a:spcPct val="160000"/>
              </a:lnSpc>
              <a:buNone/>
            </a:pPr>
            <a:r>
              <a:rPr lang="he-IL" sz="1600" dirty="0"/>
              <a:t>אם החבר עשה זאת הוא יהיה חייב לשלם לנפגע את כל הפיצויים למרות שהנפגע הוא זה שביקש את הפגיעה הזאת, ואפילו אם אמר הנפגע במפורש שהפוגע יהיה פטור (מלשלם פיצויים), עדיין חייב.</a:t>
            </a:r>
          </a:p>
          <a:p>
            <a:pPr marL="0" indent="0">
              <a:lnSpc>
                <a:spcPct val="160000"/>
              </a:lnSpc>
              <a:buNone/>
            </a:pPr>
            <a:endParaRPr lang="he-IL" sz="1600" dirty="0"/>
          </a:p>
          <a:p>
            <a:pPr marL="0" indent="0" algn="l" rtl="0">
              <a:buNone/>
            </a:pPr>
            <a:r>
              <a:rPr lang="he-IL" sz="1600" dirty="0"/>
              <a:t> </a:t>
            </a:r>
            <a:endParaRPr lang="en-US" sz="1600" dirty="0"/>
          </a:p>
          <a:p>
            <a:pPr marL="0" indent="0" algn="l" rtl="0">
              <a:buNone/>
            </a:pPr>
            <a:endParaRPr lang="he-IL" sz="1600" dirty="0"/>
          </a:p>
        </p:txBody>
      </p:sp>
      <p:pic>
        <p:nvPicPr>
          <p:cNvPr id="4" name="תמונה 3"/>
          <p:cNvPicPr>
            <a:picLocks noChangeAspect="1"/>
          </p:cNvPicPr>
          <p:nvPr/>
        </p:nvPicPr>
        <p:blipFill>
          <a:blip r:embed="rId2"/>
          <a:stretch>
            <a:fillRect/>
          </a:stretch>
        </p:blipFill>
        <p:spPr>
          <a:xfrm>
            <a:off x="1408894" y="4855334"/>
            <a:ext cx="2222947" cy="17267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הסבר אליפטי 4"/>
          <p:cNvSpPr/>
          <p:nvPr/>
        </p:nvSpPr>
        <p:spPr>
          <a:xfrm>
            <a:off x="2112135" y="4237149"/>
            <a:ext cx="2369713" cy="618185"/>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 סמא את עייני "</a:t>
            </a:r>
          </a:p>
        </p:txBody>
      </p:sp>
      <p:pic>
        <p:nvPicPr>
          <p:cNvPr id="6" name="תמונה 5"/>
          <p:cNvPicPr>
            <a:picLocks noChangeAspect="1"/>
          </p:cNvPicPr>
          <p:nvPr/>
        </p:nvPicPr>
        <p:blipFill>
          <a:blip r:embed="rId3"/>
          <a:stretch>
            <a:fillRect/>
          </a:stretch>
        </p:blipFill>
        <p:spPr>
          <a:xfrm>
            <a:off x="5199311" y="4942176"/>
            <a:ext cx="2459900" cy="163993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הסבר אליפטי 6"/>
          <p:cNvSpPr/>
          <p:nvPr/>
        </p:nvSpPr>
        <p:spPr>
          <a:xfrm flipH="1">
            <a:off x="4602563" y="4378817"/>
            <a:ext cx="2129381" cy="662172"/>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 קטע את ידי"</a:t>
            </a:r>
          </a:p>
        </p:txBody>
      </p:sp>
      <p:pic>
        <p:nvPicPr>
          <p:cNvPr id="8" name="תמונה 7"/>
          <p:cNvPicPr>
            <a:picLocks noChangeAspect="1"/>
          </p:cNvPicPr>
          <p:nvPr/>
        </p:nvPicPr>
        <p:blipFill>
          <a:blip r:embed="rId4"/>
          <a:stretch>
            <a:fillRect/>
          </a:stretch>
        </p:blipFill>
        <p:spPr>
          <a:xfrm>
            <a:off x="8576077" y="5037807"/>
            <a:ext cx="1930892" cy="16892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הסבר אליפטי 8"/>
          <p:cNvSpPr/>
          <p:nvPr/>
        </p:nvSpPr>
        <p:spPr>
          <a:xfrm>
            <a:off x="9126513" y="4378817"/>
            <a:ext cx="2345901" cy="734095"/>
          </a:xfrm>
          <a:prstGeom prst="wedgeEllipseCallout">
            <a:avLst/>
          </a:prstGeom>
        </p:spPr>
        <p:style>
          <a:lnRef idx="1">
            <a:schemeClr val="accent1"/>
          </a:lnRef>
          <a:fillRef idx="2">
            <a:schemeClr val="accent1"/>
          </a:fillRef>
          <a:effectRef idx="1">
            <a:schemeClr val="accent1"/>
          </a:effectRef>
          <a:fontRef idx="minor">
            <a:schemeClr val="dk1"/>
          </a:fontRef>
        </p:style>
        <p:txBody>
          <a:bodyPr rtlCol="1" anchor="ctr"/>
          <a:lstStyle/>
          <a:p>
            <a:pPr algn="ctr"/>
            <a:r>
              <a:rPr lang="he-IL" dirty="0"/>
              <a:t>" שבור את רגלי"</a:t>
            </a:r>
          </a:p>
        </p:txBody>
      </p:sp>
      <p:sp>
        <p:nvSpPr>
          <p:cNvPr id="10" name="מלבן 9"/>
          <p:cNvSpPr/>
          <p:nvPr/>
        </p:nvSpPr>
        <p:spPr>
          <a:xfrm>
            <a:off x="2359378" y="852944"/>
            <a:ext cx="3702755" cy="615553"/>
          </a:xfrm>
          <a:prstGeom prst="rect">
            <a:avLst/>
          </a:prstGeom>
          <a:solidFill>
            <a:schemeClr val="tx1"/>
          </a:solidFill>
        </p:spPr>
        <p:txBody>
          <a:bodyPr wrap="square">
            <a:spAutoFit/>
          </a:bodyPr>
          <a:lstStyle/>
          <a:p>
            <a:r>
              <a:rPr lang="he-IL" sz="1600" dirty="0">
                <a:solidFill>
                  <a:schemeClr val="bg1"/>
                </a:solidFill>
              </a:rPr>
              <a:t>הָאוֹמֵר סַמֵּא אֶת עֵינִי, קְטַע אֶת יָדִי, שְׁבֹר אֶת רַגְלִי, </a:t>
            </a:r>
            <a:r>
              <a:rPr lang="he-IL" sz="1600" dirty="0" err="1">
                <a:solidFill>
                  <a:schemeClr val="bg1"/>
                </a:solidFill>
              </a:rPr>
              <a:t>חַיָּב</a:t>
            </a:r>
            <a:r>
              <a:rPr lang="he-IL" sz="1600" dirty="0">
                <a:solidFill>
                  <a:schemeClr val="bg1"/>
                </a:solidFill>
              </a:rPr>
              <a:t>. עַל מְנָת לִפְטֹר, </a:t>
            </a:r>
            <a:r>
              <a:rPr lang="he-IL" sz="1600" dirty="0" err="1">
                <a:solidFill>
                  <a:schemeClr val="bg1"/>
                </a:solidFill>
              </a:rPr>
              <a:t>חַיָּב</a:t>
            </a:r>
            <a:r>
              <a:rPr lang="he-IL" dirty="0"/>
              <a:t>.</a:t>
            </a:r>
          </a:p>
        </p:txBody>
      </p:sp>
    </p:spTree>
    <p:extLst>
      <p:ext uri="{BB962C8B-B14F-4D97-AF65-F5344CB8AC3E}">
        <p14:creationId xmlns:p14="http://schemas.microsoft.com/office/powerpoint/2010/main" val="12284809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r"/>
            <a:r>
              <a:rPr lang="he-IL" dirty="0">
                <a:solidFill>
                  <a:schemeClr val="accent1">
                    <a:lumMod val="40000"/>
                    <a:lumOff val="60000"/>
                  </a:schemeClr>
                </a:solidFill>
              </a:rPr>
              <a:t>נושא שני ...</a:t>
            </a:r>
          </a:p>
        </p:txBody>
      </p:sp>
      <p:sp>
        <p:nvSpPr>
          <p:cNvPr id="3" name="מציין מיקום תוכן 2"/>
          <p:cNvSpPr>
            <a:spLocks noGrp="1"/>
          </p:cNvSpPr>
          <p:nvPr>
            <p:ph idx="1"/>
          </p:nvPr>
        </p:nvSpPr>
        <p:spPr>
          <a:xfrm>
            <a:off x="1141412" y="2097088"/>
            <a:ext cx="9905999" cy="2836156"/>
          </a:xfrm>
        </p:spPr>
        <p:txBody>
          <a:bodyPr>
            <a:normAutofit/>
          </a:bodyPr>
          <a:lstStyle/>
          <a:p>
            <a:pPr marL="0" indent="0">
              <a:lnSpc>
                <a:spcPct val="160000"/>
              </a:lnSpc>
              <a:buNone/>
            </a:pPr>
            <a:r>
              <a:rPr lang="he-IL" sz="1800" dirty="0"/>
              <a:t>אם בן אדם ביקש מחברו: "קרע את בגדי" או "שבור את כדי" (פגיעה ברכוש), המזיק יהיה חייב לפצות על הנזק, אבל אם הבטיח המבקש שהפוגע יהיה פטור הוא אכן פטור מכיוון שהרכוש של אדם הוא ברשותו ומותר לו לעשות בו כרצונו. אך אם אדם ביקש מחברו להזיק לאדם אחר ולפגוע בגופו או ברכושו, הפוגע חייב בכל מקרה לשלם פיצויים ואפילו אם המבקש הבטיח שהפוגע יהיה פטור מכיוון שאין שליח לדבר עבירה והשליח לא יכול לטעון שביצע את העבירה בשליחותו של מישהו אחר, אלא המבצע את העבירה תמיד יהיה אשם.</a:t>
            </a:r>
          </a:p>
          <a:p>
            <a:pPr marL="0" indent="0">
              <a:lnSpc>
                <a:spcPct val="160000"/>
              </a:lnSpc>
              <a:buNone/>
            </a:pPr>
            <a:endParaRPr lang="he-IL" sz="1700" dirty="0">
              <a:solidFill>
                <a:schemeClr val="bg1"/>
              </a:solidFill>
            </a:endParaRPr>
          </a:p>
        </p:txBody>
      </p:sp>
      <p:sp>
        <p:nvSpPr>
          <p:cNvPr id="4" name="מלבן 3"/>
          <p:cNvSpPr/>
          <p:nvPr/>
        </p:nvSpPr>
        <p:spPr>
          <a:xfrm>
            <a:off x="2031999" y="5155883"/>
            <a:ext cx="5588001" cy="646331"/>
          </a:xfrm>
          <a:prstGeom prst="rect">
            <a:avLst/>
          </a:prstGeom>
          <a:solidFill>
            <a:schemeClr val="tx1"/>
          </a:solidFill>
        </p:spPr>
        <p:txBody>
          <a:bodyPr wrap="square">
            <a:spAutoFit/>
          </a:bodyPr>
          <a:lstStyle/>
          <a:p>
            <a:r>
              <a:rPr lang="he-IL" dirty="0">
                <a:solidFill>
                  <a:schemeClr val="bg1"/>
                </a:solidFill>
              </a:rPr>
              <a:t>קְרַע אֶת כְּסוּתִי, שְׁבֹר אֶת כַּדִּי, </a:t>
            </a:r>
            <a:r>
              <a:rPr lang="he-IL" dirty="0" err="1">
                <a:solidFill>
                  <a:schemeClr val="bg1"/>
                </a:solidFill>
              </a:rPr>
              <a:t>חַיָּב</a:t>
            </a:r>
            <a:r>
              <a:rPr lang="he-IL" dirty="0">
                <a:solidFill>
                  <a:schemeClr val="bg1"/>
                </a:solidFill>
              </a:rPr>
              <a:t>. עַל מְנָת לִפְטֹר, פָּטוּר. </a:t>
            </a:r>
          </a:p>
          <a:p>
            <a:r>
              <a:rPr lang="he-IL" dirty="0">
                <a:solidFill>
                  <a:schemeClr val="bg1"/>
                </a:solidFill>
              </a:rPr>
              <a:t>עֲשֵׂה כֵן לְאִישׁ פְּלוֹנִי, עַל מְנָת לִפְטֹר, </a:t>
            </a:r>
            <a:r>
              <a:rPr lang="he-IL" dirty="0" err="1">
                <a:solidFill>
                  <a:schemeClr val="bg1"/>
                </a:solidFill>
              </a:rPr>
              <a:t>חַיָּב</a:t>
            </a:r>
            <a:r>
              <a:rPr lang="he-IL" dirty="0">
                <a:solidFill>
                  <a:schemeClr val="bg1"/>
                </a:solidFill>
              </a:rPr>
              <a:t>, בֵּין בְּגוּפוֹ בֵּין בְּמָמוֹנוֹ</a:t>
            </a:r>
            <a:r>
              <a:rPr lang="he-IL" dirty="0"/>
              <a:t>:</a:t>
            </a:r>
          </a:p>
        </p:txBody>
      </p:sp>
    </p:spTree>
    <p:extLst>
      <p:ext uri="{BB962C8B-B14F-4D97-AF65-F5344CB8AC3E}">
        <p14:creationId xmlns:p14="http://schemas.microsoft.com/office/powerpoint/2010/main" val="3210599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מעגל">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docProps/app.xml><?xml version="1.0" encoding="utf-8"?>
<Properties xmlns="http://schemas.openxmlformats.org/officeDocument/2006/extended-properties" xmlns:vt="http://schemas.openxmlformats.org/officeDocument/2006/docPropsVTypes">
  <Template>TM04033919[[fn=מעגל]]</Template>
  <TotalTime>265</TotalTime>
  <Words>540</Words>
  <Application>Microsoft Office PowerPoint</Application>
  <PresentationFormat>מסך רחב</PresentationFormat>
  <Paragraphs>31</Paragraphs>
  <Slides>7</Slides>
  <Notes>0</Notes>
  <HiddenSlides>0</HiddenSlides>
  <MMClips>0</MMClips>
  <ScaleCrop>false</ScaleCrop>
  <HeadingPairs>
    <vt:vector size="6" baseType="variant">
      <vt:variant>
        <vt:lpstr>גופנים בשימוש</vt:lpstr>
      </vt:variant>
      <vt:variant>
        <vt:i4>2</vt:i4>
      </vt:variant>
      <vt:variant>
        <vt:lpstr>ערכת נושא</vt:lpstr>
      </vt:variant>
      <vt:variant>
        <vt:i4>1</vt:i4>
      </vt:variant>
      <vt:variant>
        <vt:lpstr>כותרות שקופיות</vt:lpstr>
      </vt:variant>
      <vt:variant>
        <vt:i4>7</vt:i4>
      </vt:variant>
    </vt:vector>
  </HeadingPairs>
  <TitlesOfParts>
    <vt:vector size="10" baseType="lpstr">
      <vt:lpstr>Arial</vt:lpstr>
      <vt:lpstr>Tw Cen MT</vt:lpstr>
      <vt:lpstr>מעגל</vt:lpstr>
      <vt:lpstr>היחס לגופו של הזולת </vt:lpstr>
      <vt:lpstr>הסבר על הסוגיה</vt:lpstr>
      <vt:lpstr>הנושא הראשון </vt:lpstr>
      <vt:lpstr>מצגת של PowerPoint‏</vt:lpstr>
      <vt:lpstr>מלאך מתגלה לאבימלך                                                                                               אברהם בגרר              העיר גרר כיום        </vt:lpstr>
      <vt:lpstr>הנושא השני בסוגייה </vt:lpstr>
      <vt:lpstr>נושא שני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היחס לגופו של הזולת</dc:title>
  <dc:creator>Talmid</dc:creator>
  <cp:lastModifiedBy>Avraham</cp:lastModifiedBy>
  <cp:revision>27</cp:revision>
  <dcterms:created xsi:type="dcterms:W3CDTF">2023-01-04T11:58:26Z</dcterms:created>
  <dcterms:modified xsi:type="dcterms:W3CDTF">2023-02-12T16:14:48Z</dcterms:modified>
</cp:coreProperties>
</file>